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Oswald" panose="020B0604020202020204" charset="0"/>
      <p:regular r:id="rId40"/>
      <p:bold r:id="rId41"/>
    </p:embeddedFont>
    <p:embeddedFont>
      <p:font typeface="Source Code Pro"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8818700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10800000">
            <a:off x="4226100" y="2933549"/>
            <a:ext cx="691799" cy="388500"/>
          </a:xfrm>
          <a:prstGeom prst="triangle">
            <a:avLst>
              <a:gd name="adj" fmla="val 5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5" y="0"/>
            <a:ext cx="9144000" cy="31241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411175" y="644300"/>
            <a:ext cx="8282399" cy="2109000"/>
          </a:xfrm>
          <a:prstGeom prst="rect">
            <a:avLst/>
          </a:prstGeom>
        </p:spPr>
        <p:txBody>
          <a:bodyPr lIns="91425" tIns="91425" rIns="91425" bIns="91425" anchor="b" anchorCtr="0"/>
          <a:lstStyle>
            <a:lvl1pPr lvl="0" algn="ctr">
              <a:spcBef>
                <a:spcPts val="0"/>
              </a:spcBef>
              <a:buClr>
                <a:schemeClr val="lt1"/>
              </a:buClr>
              <a:buSzPct val="100000"/>
              <a:defRPr sz="6000">
                <a:solidFill>
                  <a:schemeClr val="lt1"/>
                </a:solidFill>
              </a:defRPr>
            </a:lvl1pPr>
            <a:lvl2pPr lvl="1" algn="ctr">
              <a:spcBef>
                <a:spcPts val="0"/>
              </a:spcBef>
              <a:buClr>
                <a:schemeClr val="lt1"/>
              </a:buClr>
              <a:buSzPct val="100000"/>
              <a:defRPr sz="6000">
                <a:solidFill>
                  <a:schemeClr val="lt1"/>
                </a:solidFill>
              </a:defRPr>
            </a:lvl2pPr>
            <a:lvl3pPr lvl="2" algn="ctr">
              <a:spcBef>
                <a:spcPts val="0"/>
              </a:spcBef>
              <a:buClr>
                <a:schemeClr val="lt1"/>
              </a:buClr>
              <a:buSzPct val="100000"/>
              <a:defRPr sz="6000">
                <a:solidFill>
                  <a:schemeClr val="lt1"/>
                </a:solidFill>
              </a:defRPr>
            </a:lvl3pPr>
            <a:lvl4pPr lvl="3" algn="ctr">
              <a:spcBef>
                <a:spcPts val="0"/>
              </a:spcBef>
              <a:buClr>
                <a:schemeClr val="lt1"/>
              </a:buClr>
              <a:buSzPct val="100000"/>
              <a:defRPr sz="6000">
                <a:solidFill>
                  <a:schemeClr val="lt1"/>
                </a:solidFill>
              </a:defRPr>
            </a:lvl4pPr>
            <a:lvl5pPr lvl="4" algn="ctr">
              <a:spcBef>
                <a:spcPts val="0"/>
              </a:spcBef>
              <a:buClr>
                <a:schemeClr val="lt1"/>
              </a:buClr>
              <a:buSzPct val="100000"/>
              <a:defRPr sz="6000">
                <a:solidFill>
                  <a:schemeClr val="lt1"/>
                </a:solidFill>
              </a:defRPr>
            </a:lvl5pPr>
            <a:lvl6pPr lvl="5" algn="ctr">
              <a:spcBef>
                <a:spcPts val="0"/>
              </a:spcBef>
              <a:buClr>
                <a:schemeClr val="lt1"/>
              </a:buClr>
              <a:buSzPct val="100000"/>
              <a:defRPr sz="6000">
                <a:solidFill>
                  <a:schemeClr val="lt1"/>
                </a:solidFill>
              </a:defRPr>
            </a:lvl6pPr>
            <a:lvl7pPr lvl="6" algn="ctr">
              <a:spcBef>
                <a:spcPts val="0"/>
              </a:spcBef>
              <a:buClr>
                <a:schemeClr val="lt1"/>
              </a:buClr>
              <a:buSzPct val="100000"/>
              <a:defRPr sz="6000">
                <a:solidFill>
                  <a:schemeClr val="lt1"/>
                </a:solidFill>
              </a:defRPr>
            </a:lvl7pPr>
            <a:lvl8pPr lvl="7" algn="ctr">
              <a:spcBef>
                <a:spcPts val="0"/>
              </a:spcBef>
              <a:buClr>
                <a:schemeClr val="lt1"/>
              </a:buClr>
              <a:buSzPct val="100000"/>
              <a:defRPr sz="6000">
                <a:solidFill>
                  <a:schemeClr val="lt1"/>
                </a:solidFill>
              </a:defRPr>
            </a:lvl8pPr>
            <a:lvl9pPr lvl="8" algn="ctr">
              <a:spcBef>
                <a:spcPts val="0"/>
              </a:spcBef>
              <a:buClr>
                <a:schemeClr val="lt1"/>
              </a:buClr>
              <a:buSzPct val="100000"/>
              <a:defRPr sz="6000">
                <a:solidFill>
                  <a:schemeClr val="lt1"/>
                </a:solidFill>
              </a:defRPr>
            </a:lvl9pPr>
          </a:lstStyle>
          <a:p>
            <a:endParaRPr/>
          </a:p>
        </p:txBody>
      </p:sp>
      <p:sp>
        <p:nvSpPr>
          <p:cNvPr id="13" name="Shape 13"/>
          <p:cNvSpPr txBox="1">
            <a:spLocks noGrp="1"/>
          </p:cNvSpPr>
          <p:nvPr>
            <p:ph type="subTitle" idx="1"/>
          </p:nvPr>
        </p:nvSpPr>
        <p:spPr>
          <a:xfrm>
            <a:off x="411175" y="3398250"/>
            <a:ext cx="8282399" cy="1260599"/>
          </a:xfrm>
          <a:prstGeom prst="rect">
            <a:avLst/>
          </a:prstGeom>
        </p:spPr>
        <p:txBody>
          <a:bodyPr lIns="91425" tIns="91425" rIns="91425" bIns="91425" anchor="ctr" anchorCtr="0"/>
          <a:lstStyle>
            <a:lvl1pPr lvl="0" algn="ctr">
              <a:lnSpc>
                <a:spcPct val="100000"/>
              </a:lnSpc>
              <a:spcBef>
                <a:spcPts val="0"/>
              </a:spcBef>
              <a:spcAft>
                <a:spcPts val="0"/>
              </a:spcAft>
              <a:buSzPct val="100000"/>
              <a:buFont typeface="Oswald"/>
              <a:buNone/>
              <a:defRPr sz="3600">
                <a:latin typeface="Oswald"/>
                <a:ea typeface="Oswald"/>
                <a:cs typeface="Oswald"/>
                <a:sym typeface="Oswald"/>
              </a:defRPr>
            </a:lvl1pPr>
            <a:lvl2pPr lvl="1" algn="ctr">
              <a:lnSpc>
                <a:spcPct val="100000"/>
              </a:lnSpc>
              <a:spcBef>
                <a:spcPts val="0"/>
              </a:spcBef>
              <a:spcAft>
                <a:spcPts val="0"/>
              </a:spcAft>
              <a:buSzPct val="100000"/>
              <a:buFont typeface="Oswald"/>
              <a:buNone/>
              <a:defRPr sz="3600">
                <a:latin typeface="Oswald"/>
                <a:ea typeface="Oswald"/>
                <a:cs typeface="Oswald"/>
                <a:sym typeface="Oswald"/>
              </a:defRPr>
            </a:lvl2pPr>
            <a:lvl3pPr lvl="2" algn="ctr">
              <a:lnSpc>
                <a:spcPct val="100000"/>
              </a:lnSpc>
              <a:spcBef>
                <a:spcPts val="0"/>
              </a:spcBef>
              <a:spcAft>
                <a:spcPts val="0"/>
              </a:spcAft>
              <a:buSzPct val="100000"/>
              <a:buFont typeface="Oswald"/>
              <a:buNone/>
              <a:defRPr sz="3600">
                <a:latin typeface="Oswald"/>
                <a:ea typeface="Oswald"/>
                <a:cs typeface="Oswald"/>
                <a:sym typeface="Oswald"/>
              </a:defRPr>
            </a:lvl3pPr>
            <a:lvl4pPr lvl="3" algn="ctr">
              <a:lnSpc>
                <a:spcPct val="100000"/>
              </a:lnSpc>
              <a:spcBef>
                <a:spcPts val="0"/>
              </a:spcBef>
              <a:spcAft>
                <a:spcPts val="0"/>
              </a:spcAft>
              <a:buSzPct val="100000"/>
              <a:buFont typeface="Oswald"/>
              <a:buNone/>
              <a:defRPr sz="3600">
                <a:latin typeface="Oswald"/>
                <a:ea typeface="Oswald"/>
                <a:cs typeface="Oswald"/>
                <a:sym typeface="Oswald"/>
              </a:defRPr>
            </a:lvl4pPr>
            <a:lvl5pPr lvl="4" algn="ctr">
              <a:lnSpc>
                <a:spcPct val="100000"/>
              </a:lnSpc>
              <a:spcBef>
                <a:spcPts val="0"/>
              </a:spcBef>
              <a:spcAft>
                <a:spcPts val="0"/>
              </a:spcAft>
              <a:buSzPct val="100000"/>
              <a:buFont typeface="Oswald"/>
              <a:buNone/>
              <a:defRPr sz="3600">
                <a:latin typeface="Oswald"/>
                <a:ea typeface="Oswald"/>
                <a:cs typeface="Oswald"/>
                <a:sym typeface="Oswald"/>
              </a:defRPr>
            </a:lvl5pPr>
            <a:lvl6pPr lvl="5" algn="ctr">
              <a:lnSpc>
                <a:spcPct val="100000"/>
              </a:lnSpc>
              <a:spcBef>
                <a:spcPts val="0"/>
              </a:spcBef>
              <a:spcAft>
                <a:spcPts val="0"/>
              </a:spcAft>
              <a:buSzPct val="100000"/>
              <a:buFont typeface="Oswald"/>
              <a:buNone/>
              <a:defRPr sz="3600">
                <a:latin typeface="Oswald"/>
                <a:ea typeface="Oswald"/>
                <a:cs typeface="Oswald"/>
                <a:sym typeface="Oswald"/>
              </a:defRPr>
            </a:lvl6pPr>
            <a:lvl7pPr lvl="6" algn="ctr">
              <a:lnSpc>
                <a:spcPct val="100000"/>
              </a:lnSpc>
              <a:spcBef>
                <a:spcPts val="0"/>
              </a:spcBef>
              <a:spcAft>
                <a:spcPts val="0"/>
              </a:spcAft>
              <a:buSzPct val="100000"/>
              <a:buFont typeface="Oswald"/>
              <a:buNone/>
              <a:defRPr sz="3600">
                <a:latin typeface="Oswald"/>
                <a:ea typeface="Oswald"/>
                <a:cs typeface="Oswald"/>
                <a:sym typeface="Oswald"/>
              </a:defRPr>
            </a:lvl7pPr>
            <a:lvl8pPr lvl="7" algn="ctr">
              <a:lnSpc>
                <a:spcPct val="100000"/>
              </a:lnSpc>
              <a:spcBef>
                <a:spcPts val="0"/>
              </a:spcBef>
              <a:spcAft>
                <a:spcPts val="0"/>
              </a:spcAft>
              <a:buSzPct val="100000"/>
              <a:buFont typeface="Oswald"/>
              <a:buNone/>
              <a:defRPr sz="3600">
                <a:latin typeface="Oswald"/>
                <a:ea typeface="Oswald"/>
                <a:cs typeface="Oswald"/>
                <a:sym typeface="Oswald"/>
              </a:defRPr>
            </a:lvl8pPr>
            <a:lvl9pPr lvl="8" algn="ctr">
              <a:lnSpc>
                <a:spcPct val="100000"/>
              </a:lnSpc>
              <a:spcBef>
                <a:spcPts val="0"/>
              </a:spcBef>
              <a:spcAft>
                <a:spcPts val="0"/>
              </a:spcAft>
              <a:buSzPct val="100000"/>
              <a:buFont typeface="Oswald"/>
              <a:buNone/>
              <a:defRPr sz="3600">
                <a:latin typeface="Oswald"/>
                <a:ea typeface="Oswald"/>
                <a:cs typeface="Oswald"/>
                <a:sym typeface="Oswald"/>
              </a:defRPr>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cxnSp>
        <p:nvCxnSpPr>
          <p:cNvPr id="52" name="Shape 52"/>
          <p:cNvCxnSpPr/>
          <p:nvPr/>
        </p:nvCxnSpPr>
        <p:spPr>
          <a:xfrm>
            <a:off x="413275" y="2988275"/>
            <a:ext cx="910499" cy="0"/>
          </a:xfrm>
          <a:prstGeom prst="straightConnector1">
            <a:avLst/>
          </a:prstGeom>
          <a:noFill/>
          <a:ln w="28575" cap="flat" cmpd="sng">
            <a:solidFill>
              <a:schemeClr val="dk1"/>
            </a:solidFill>
            <a:prstDash val="lgDash"/>
            <a:round/>
            <a:headEnd type="none" w="med" len="med"/>
            <a:tailEnd type="none" w="med" len="med"/>
          </a:ln>
        </p:spPr>
      </p:cxnSp>
      <p:sp>
        <p:nvSpPr>
          <p:cNvPr id="53" name="Shape 53"/>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spcBef>
                <a:spcPts val="0"/>
              </a:spcBef>
              <a:buSzPct val="100000"/>
              <a:defRPr sz="12000"/>
            </a:lvl1pPr>
            <a:lvl2pPr lvl="1">
              <a:spcBef>
                <a:spcPts val="0"/>
              </a:spcBef>
              <a:buSzPct val="100000"/>
              <a:defRPr sz="12000"/>
            </a:lvl2pPr>
            <a:lvl3pPr lvl="2">
              <a:spcBef>
                <a:spcPts val="0"/>
              </a:spcBef>
              <a:buSzPct val="100000"/>
              <a:defRPr sz="12000"/>
            </a:lvl3pPr>
            <a:lvl4pPr lvl="3">
              <a:spcBef>
                <a:spcPts val="0"/>
              </a:spcBef>
              <a:buSzPct val="100000"/>
              <a:defRPr sz="12000"/>
            </a:lvl4pPr>
            <a:lvl5pPr lvl="4">
              <a:spcBef>
                <a:spcPts val="0"/>
              </a:spcBef>
              <a:buSzPct val="100000"/>
              <a:defRPr sz="12000"/>
            </a:lvl5pPr>
            <a:lvl6pPr lvl="5">
              <a:spcBef>
                <a:spcPts val="0"/>
              </a:spcBef>
              <a:buSzPct val="100000"/>
              <a:defRPr sz="12000"/>
            </a:lvl6pPr>
            <a:lvl7pPr lvl="6">
              <a:spcBef>
                <a:spcPts val="0"/>
              </a:spcBef>
              <a:buSzPct val="100000"/>
              <a:defRPr sz="12000"/>
            </a:lvl7pPr>
            <a:lvl8pPr lvl="7">
              <a:spcBef>
                <a:spcPts val="0"/>
              </a:spcBef>
              <a:buSzPct val="100000"/>
              <a:defRPr sz="12000"/>
            </a:lvl8pPr>
            <a:lvl9pPr lvl="8">
              <a:spcBef>
                <a:spcPts val="0"/>
              </a:spcBef>
              <a:buSzPct val="100000"/>
              <a:defRPr sz="12000"/>
            </a:lvl9pPr>
          </a:lstStyle>
          <a:p>
            <a:endParaRPr/>
          </a:p>
        </p:txBody>
      </p:sp>
      <p:sp>
        <p:nvSpPr>
          <p:cNvPr id="54" name="Shape 54"/>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430800" y="1889700"/>
            <a:ext cx="8282399" cy="1516500"/>
          </a:xfrm>
          <a:prstGeom prst="rect">
            <a:avLst/>
          </a:prstGeom>
        </p:spPr>
        <p:txBody>
          <a:bodyPr lIns="91425" tIns="91425" rIns="91425" bIns="91425" anchor="ctr" anchorCtr="0"/>
          <a:lstStyle>
            <a:lvl1pPr lvl="0" algn="ctr">
              <a:spcBef>
                <a:spcPts val="0"/>
              </a:spcBef>
              <a:buClr>
                <a:schemeClr val="lt1"/>
              </a:buClr>
              <a:buSzPct val="100000"/>
              <a:defRPr sz="3600">
                <a:solidFill>
                  <a:schemeClr val="lt1"/>
                </a:solidFill>
              </a:defRPr>
            </a:lvl1pPr>
            <a:lvl2pPr lvl="1" algn="ctr">
              <a:spcBef>
                <a:spcPts val="0"/>
              </a:spcBef>
              <a:buClr>
                <a:schemeClr val="lt1"/>
              </a:buClr>
              <a:buSzPct val="100000"/>
              <a:defRPr sz="3600">
                <a:solidFill>
                  <a:schemeClr val="lt1"/>
                </a:solidFill>
              </a:defRPr>
            </a:lvl2pPr>
            <a:lvl3pPr lvl="2" algn="ctr">
              <a:spcBef>
                <a:spcPts val="0"/>
              </a:spcBef>
              <a:buClr>
                <a:schemeClr val="lt1"/>
              </a:buClr>
              <a:buSzPct val="100000"/>
              <a:defRPr sz="3600">
                <a:solidFill>
                  <a:schemeClr val="lt1"/>
                </a:solidFill>
              </a:defRPr>
            </a:lvl3pPr>
            <a:lvl4pPr lvl="3" algn="ctr">
              <a:spcBef>
                <a:spcPts val="0"/>
              </a:spcBef>
              <a:buClr>
                <a:schemeClr val="lt1"/>
              </a:buClr>
              <a:buSzPct val="100000"/>
              <a:defRPr sz="3600">
                <a:solidFill>
                  <a:schemeClr val="lt1"/>
                </a:solidFill>
              </a:defRPr>
            </a:lvl4pPr>
            <a:lvl5pPr lvl="4" algn="ctr">
              <a:spcBef>
                <a:spcPts val="0"/>
              </a:spcBef>
              <a:buClr>
                <a:schemeClr val="lt1"/>
              </a:buClr>
              <a:buSzPct val="100000"/>
              <a:defRPr sz="3600">
                <a:solidFill>
                  <a:schemeClr val="lt1"/>
                </a:solidFill>
              </a:defRPr>
            </a:lvl5pPr>
            <a:lvl6pPr lvl="5" algn="ctr">
              <a:spcBef>
                <a:spcPts val="0"/>
              </a:spcBef>
              <a:buClr>
                <a:schemeClr val="lt1"/>
              </a:buClr>
              <a:buSzPct val="100000"/>
              <a:defRPr sz="3600">
                <a:solidFill>
                  <a:schemeClr val="lt1"/>
                </a:solidFill>
              </a:defRPr>
            </a:lvl6pPr>
            <a:lvl7pPr lvl="6" algn="ctr">
              <a:spcBef>
                <a:spcPts val="0"/>
              </a:spcBef>
              <a:buClr>
                <a:schemeClr val="lt1"/>
              </a:buClr>
              <a:buSzPct val="100000"/>
              <a:defRPr sz="3600">
                <a:solidFill>
                  <a:schemeClr val="lt1"/>
                </a:solidFill>
              </a:defRPr>
            </a:lvl7pPr>
            <a:lvl8pPr lvl="7" algn="ctr">
              <a:spcBef>
                <a:spcPts val="0"/>
              </a:spcBef>
              <a:buClr>
                <a:schemeClr val="lt1"/>
              </a:buClr>
              <a:buSzPct val="100000"/>
              <a:defRPr sz="3600">
                <a:solidFill>
                  <a:schemeClr val="lt1"/>
                </a:solidFill>
              </a:defRPr>
            </a:lvl8pPr>
            <a:lvl9pPr lvl="8" algn="ctr">
              <a:spcBef>
                <a:spcPts val="0"/>
              </a:spcBef>
              <a:buClr>
                <a:schemeClr val="lt1"/>
              </a:buClr>
              <a:buSzPct val="100000"/>
              <a:defRPr sz="3600">
                <a:solidFill>
                  <a:schemeClr val="lt1"/>
                </a:solidFill>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cxnSp>
        <p:nvCxnSpPr>
          <p:cNvPr id="20" name="Shape 20"/>
          <p:cNvCxnSpPr/>
          <p:nvPr/>
        </p:nvCxnSpPr>
        <p:spPr>
          <a:xfrm>
            <a:off x="429200" y="1275577"/>
            <a:ext cx="614099" cy="0"/>
          </a:xfrm>
          <a:prstGeom prst="straightConnector1">
            <a:avLst/>
          </a:prstGeom>
          <a:noFill/>
          <a:ln w="19050" cap="flat" cmpd="sng">
            <a:solidFill>
              <a:schemeClr val="dk2"/>
            </a:solidFill>
            <a:prstDash val="lgDash"/>
            <a:round/>
            <a:headEnd type="none" w="med" len="med"/>
            <a:tailEnd type="none" w="med" len="med"/>
          </a:ln>
        </p:spPr>
      </p:cxnSp>
      <p:sp>
        <p:nvSpPr>
          <p:cNvPr id="21" name="Shape 21"/>
          <p:cNvSpPr txBox="1">
            <a:spLocks noGrp="1"/>
          </p:cNvSpPr>
          <p:nvPr>
            <p:ph type="title"/>
          </p:nvPr>
        </p:nvSpPr>
        <p:spPr>
          <a:xfrm>
            <a:off x="311700" y="372500"/>
            <a:ext cx="8520599" cy="7334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468825"/>
            <a:ext cx="8520599" cy="3099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cxnSp>
        <p:nvCxnSpPr>
          <p:cNvPr id="25" name="Shape 25"/>
          <p:cNvCxnSpPr/>
          <p:nvPr/>
        </p:nvCxnSpPr>
        <p:spPr>
          <a:xfrm>
            <a:off x="429200" y="1275577"/>
            <a:ext cx="614099" cy="0"/>
          </a:xfrm>
          <a:prstGeom prst="straightConnector1">
            <a:avLst/>
          </a:prstGeom>
          <a:noFill/>
          <a:ln w="19050" cap="flat" cmpd="sng">
            <a:solidFill>
              <a:schemeClr val="dk2"/>
            </a:solidFill>
            <a:prstDash val="lgDash"/>
            <a:round/>
            <a:headEnd type="none" w="med" len="med"/>
            <a:tailEnd type="none" w="med" len="med"/>
          </a:ln>
        </p:spPr>
      </p:cxnSp>
      <p:sp>
        <p:nvSpPr>
          <p:cNvPr id="26" name="Shape 26"/>
          <p:cNvSpPr txBox="1">
            <a:spLocks noGrp="1"/>
          </p:cNvSpPr>
          <p:nvPr>
            <p:ph type="title"/>
          </p:nvPr>
        </p:nvSpPr>
        <p:spPr>
          <a:xfrm>
            <a:off x="311700" y="372500"/>
            <a:ext cx="8520599" cy="7334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468825"/>
            <a:ext cx="3999899" cy="3099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body" idx="2"/>
          </p:nvPr>
        </p:nvSpPr>
        <p:spPr>
          <a:xfrm>
            <a:off x="4832400" y="1468825"/>
            <a:ext cx="3999899" cy="3099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72500"/>
            <a:ext cx="8520599" cy="7334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cxnSp>
        <p:nvCxnSpPr>
          <p:cNvPr id="34" name="Shape 34"/>
          <p:cNvCxnSpPr/>
          <p:nvPr/>
        </p:nvCxnSpPr>
        <p:spPr>
          <a:xfrm>
            <a:off x="418675" y="1457787"/>
            <a:ext cx="614099" cy="0"/>
          </a:xfrm>
          <a:prstGeom prst="straightConnector1">
            <a:avLst/>
          </a:prstGeom>
          <a:noFill/>
          <a:ln w="19050" cap="flat" cmpd="sng">
            <a:solidFill>
              <a:schemeClr val="dk2"/>
            </a:solidFill>
            <a:prstDash val="lgDash"/>
            <a:round/>
            <a:headEnd type="none" w="med" len="med"/>
            <a:tailEnd type="none" w="med" len="med"/>
          </a:ln>
        </p:spPr>
      </p:cxnSp>
      <p:sp>
        <p:nvSpPr>
          <p:cNvPr id="35" name="Shape 35"/>
          <p:cNvSpPr txBox="1">
            <a:spLocks noGrp="1"/>
          </p:cNvSpPr>
          <p:nvPr>
            <p:ph type="title"/>
          </p:nvPr>
        </p:nvSpPr>
        <p:spPr>
          <a:xfrm>
            <a:off x="311700" y="6318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6" name="Shape 36"/>
          <p:cNvSpPr txBox="1">
            <a:spLocks noGrp="1"/>
          </p:cNvSpPr>
          <p:nvPr>
            <p:ph type="body" idx="1"/>
          </p:nvPr>
        </p:nvSpPr>
        <p:spPr>
          <a:xfrm>
            <a:off x="311700" y="1618203"/>
            <a:ext cx="2807999" cy="29508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7" name="Shape 3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90250" y="528900"/>
            <a:ext cx="5678099" cy="4085699"/>
          </a:xfrm>
          <a:prstGeom prst="rect">
            <a:avLst/>
          </a:prstGeom>
        </p:spPr>
        <p:txBody>
          <a:bodyPr lIns="91425" tIns="91425" rIns="91425" bIns="91425" anchor="ctr" anchorCtr="0"/>
          <a:lstStyle>
            <a:lvl1pPr lvl="0">
              <a:spcBef>
                <a:spcPts val="0"/>
              </a:spcBef>
              <a:buClr>
                <a:schemeClr val="lt1"/>
              </a:buClr>
              <a:buSzPct val="100000"/>
              <a:defRPr sz="5400">
                <a:solidFill>
                  <a:schemeClr val="lt1"/>
                </a:solidFill>
              </a:defRPr>
            </a:lvl1pPr>
            <a:lvl2pPr lvl="1">
              <a:spcBef>
                <a:spcPts val="0"/>
              </a:spcBef>
              <a:buClr>
                <a:schemeClr val="lt1"/>
              </a:buClr>
              <a:buSzPct val="100000"/>
              <a:defRPr sz="5400">
                <a:solidFill>
                  <a:schemeClr val="lt1"/>
                </a:solidFill>
              </a:defRPr>
            </a:lvl2pPr>
            <a:lvl3pPr lvl="2">
              <a:spcBef>
                <a:spcPts val="0"/>
              </a:spcBef>
              <a:buClr>
                <a:schemeClr val="lt1"/>
              </a:buClr>
              <a:buSzPct val="100000"/>
              <a:defRPr sz="5400">
                <a:solidFill>
                  <a:schemeClr val="lt1"/>
                </a:solidFill>
              </a:defRPr>
            </a:lvl3pPr>
            <a:lvl4pPr lvl="3">
              <a:spcBef>
                <a:spcPts val="0"/>
              </a:spcBef>
              <a:buClr>
                <a:schemeClr val="lt1"/>
              </a:buClr>
              <a:buSzPct val="100000"/>
              <a:defRPr sz="5400">
                <a:solidFill>
                  <a:schemeClr val="lt1"/>
                </a:solidFill>
              </a:defRPr>
            </a:lvl4pPr>
            <a:lvl5pPr lvl="4">
              <a:spcBef>
                <a:spcPts val="0"/>
              </a:spcBef>
              <a:buClr>
                <a:schemeClr val="lt1"/>
              </a:buClr>
              <a:buSzPct val="100000"/>
              <a:defRPr sz="5400">
                <a:solidFill>
                  <a:schemeClr val="lt1"/>
                </a:solidFill>
              </a:defRPr>
            </a:lvl5pPr>
            <a:lvl6pPr lvl="5">
              <a:spcBef>
                <a:spcPts val="0"/>
              </a:spcBef>
              <a:buClr>
                <a:schemeClr val="lt1"/>
              </a:buClr>
              <a:buSzPct val="100000"/>
              <a:defRPr sz="5400">
                <a:solidFill>
                  <a:schemeClr val="lt1"/>
                </a:solidFill>
              </a:defRPr>
            </a:lvl6pPr>
            <a:lvl7pPr lvl="6">
              <a:spcBef>
                <a:spcPts val="0"/>
              </a:spcBef>
              <a:buClr>
                <a:schemeClr val="lt1"/>
              </a:buClr>
              <a:buSzPct val="100000"/>
              <a:defRPr sz="5400">
                <a:solidFill>
                  <a:schemeClr val="lt1"/>
                </a:solidFill>
              </a:defRPr>
            </a:lvl7pPr>
            <a:lvl8pPr lvl="7">
              <a:spcBef>
                <a:spcPts val="0"/>
              </a:spcBef>
              <a:buClr>
                <a:schemeClr val="lt1"/>
              </a:buClr>
              <a:buSzPct val="100000"/>
              <a:defRPr sz="5400">
                <a:solidFill>
                  <a:schemeClr val="lt1"/>
                </a:solidFill>
              </a:defRPr>
            </a:lvl8pPr>
            <a:lvl9pPr lvl="8">
              <a:spcBef>
                <a:spcPts val="0"/>
              </a:spcBef>
              <a:buClr>
                <a:schemeClr val="lt1"/>
              </a:buClr>
              <a:buSzPct val="100000"/>
              <a:defRPr sz="5400">
                <a:solidFill>
                  <a:schemeClr val="lt1"/>
                </a:solidFill>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1"/>
        </a:solidFill>
        <a:effectLst/>
      </p:bgPr>
    </p:bg>
    <p:spTree>
      <p:nvGrpSpPr>
        <p:cNvPr id="1" name="Shape 41"/>
        <p:cNvGrpSpPr/>
        <p:nvPr/>
      </p:nvGrpSpPr>
      <p:grpSpPr>
        <a:xfrm>
          <a:off x="0" y="0"/>
          <a:ext cx="0" cy="0"/>
          <a:chOff x="0" y="0"/>
          <a:chExt cx="0" cy="0"/>
        </a:xfrm>
      </p:grpSpPr>
      <p:sp>
        <p:nvSpPr>
          <p:cNvPr id="42" name="Shape 42"/>
          <p:cNvSpPr/>
          <p:nvPr/>
        </p:nvSpPr>
        <p:spPr>
          <a:xfrm>
            <a:off x="4572000" y="175"/>
            <a:ext cx="4572000" cy="5143499"/>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cxnSp>
        <p:nvCxnSpPr>
          <p:cNvPr id="43" name="Shape 43"/>
          <p:cNvCxnSpPr/>
          <p:nvPr/>
        </p:nvCxnSpPr>
        <p:spPr>
          <a:xfrm>
            <a:off x="5029675" y="4495500"/>
            <a:ext cx="577199" cy="0"/>
          </a:xfrm>
          <a:prstGeom prst="straightConnector1">
            <a:avLst/>
          </a:prstGeom>
          <a:noFill/>
          <a:ln w="19050" cap="flat" cmpd="sng">
            <a:solidFill>
              <a:schemeClr val="dk1"/>
            </a:solidFill>
            <a:prstDash val="lgDash"/>
            <a:round/>
            <a:headEnd type="none" w="med" len="med"/>
            <a:tailEnd type="none" w="med" len="med"/>
          </a:ln>
        </p:spPr>
      </p:cxnSp>
      <p:sp>
        <p:nvSpPr>
          <p:cNvPr id="44" name="Shape 44"/>
          <p:cNvSpPr txBox="1">
            <a:spLocks noGrp="1"/>
          </p:cNvSpPr>
          <p:nvPr>
            <p:ph type="title"/>
          </p:nvPr>
        </p:nvSpPr>
        <p:spPr>
          <a:xfrm>
            <a:off x="265500" y="1078750"/>
            <a:ext cx="4045199" cy="1789200"/>
          </a:xfrm>
          <a:prstGeom prst="rect">
            <a:avLst/>
          </a:prstGeom>
        </p:spPr>
        <p:txBody>
          <a:bodyPr lIns="91425" tIns="91425" rIns="91425" bIns="91425" anchor="b" anchorCtr="0"/>
          <a:lstStyle>
            <a:lvl1pPr lvl="0" algn="ctr">
              <a:spcBef>
                <a:spcPts val="0"/>
              </a:spcBef>
              <a:buClr>
                <a:schemeClr val="lt1"/>
              </a:buClr>
              <a:buSzPct val="100000"/>
              <a:defRPr sz="4600">
                <a:solidFill>
                  <a:schemeClr val="lt1"/>
                </a:solidFill>
              </a:defRPr>
            </a:lvl1pPr>
            <a:lvl2pPr lvl="1" algn="ctr">
              <a:spcBef>
                <a:spcPts val="0"/>
              </a:spcBef>
              <a:buClr>
                <a:schemeClr val="lt1"/>
              </a:buClr>
              <a:buSzPct val="100000"/>
              <a:defRPr sz="4600">
                <a:solidFill>
                  <a:schemeClr val="lt1"/>
                </a:solidFill>
              </a:defRPr>
            </a:lvl2pPr>
            <a:lvl3pPr lvl="2" algn="ctr">
              <a:spcBef>
                <a:spcPts val="0"/>
              </a:spcBef>
              <a:buClr>
                <a:schemeClr val="lt1"/>
              </a:buClr>
              <a:buSzPct val="100000"/>
              <a:defRPr sz="4600">
                <a:solidFill>
                  <a:schemeClr val="lt1"/>
                </a:solidFill>
              </a:defRPr>
            </a:lvl3pPr>
            <a:lvl4pPr lvl="3" algn="ctr">
              <a:spcBef>
                <a:spcPts val="0"/>
              </a:spcBef>
              <a:buClr>
                <a:schemeClr val="lt1"/>
              </a:buClr>
              <a:buSzPct val="100000"/>
              <a:defRPr sz="4600">
                <a:solidFill>
                  <a:schemeClr val="lt1"/>
                </a:solidFill>
              </a:defRPr>
            </a:lvl4pPr>
            <a:lvl5pPr lvl="4" algn="ctr">
              <a:spcBef>
                <a:spcPts val="0"/>
              </a:spcBef>
              <a:buClr>
                <a:schemeClr val="lt1"/>
              </a:buClr>
              <a:buSzPct val="100000"/>
              <a:defRPr sz="4600">
                <a:solidFill>
                  <a:schemeClr val="lt1"/>
                </a:solidFill>
              </a:defRPr>
            </a:lvl5pPr>
            <a:lvl6pPr lvl="5" algn="ctr">
              <a:spcBef>
                <a:spcPts val="0"/>
              </a:spcBef>
              <a:buClr>
                <a:schemeClr val="lt1"/>
              </a:buClr>
              <a:buSzPct val="100000"/>
              <a:defRPr sz="4600">
                <a:solidFill>
                  <a:schemeClr val="lt1"/>
                </a:solidFill>
              </a:defRPr>
            </a:lvl6pPr>
            <a:lvl7pPr lvl="6" algn="ctr">
              <a:spcBef>
                <a:spcPts val="0"/>
              </a:spcBef>
              <a:buClr>
                <a:schemeClr val="lt1"/>
              </a:buClr>
              <a:buSzPct val="100000"/>
              <a:defRPr sz="4600">
                <a:solidFill>
                  <a:schemeClr val="lt1"/>
                </a:solidFill>
              </a:defRPr>
            </a:lvl7pPr>
            <a:lvl8pPr lvl="7" algn="ctr">
              <a:spcBef>
                <a:spcPts val="0"/>
              </a:spcBef>
              <a:buClr>
                <a:schemeClr val="lt1"/>
              </a:buClr>
              <a:buSzPct val="100000"/>
              <a:defRPr sz="4600">
                <a:solidFill>
                  <a:schemeClr val="lt1"/>
                </a:solidFill>
              </a:defRPr>
            </a:lvl8pPr>
            <a:lvl9pPr lvl="8" algn="ctr">
              <a:spcBef>
                <a:spcPts val="0"/>
              </a:spcBef>
              <a:buClr>
                <a:schemeClr val="lt1"/>
              </a:buClr>
              <a:buSzPct val="100000"/>
              <a:defRPr sz="4600">
                <a:solidFill>
                  <a:schemeClr val="lt1"/>
                </a:solidFill>
              </a:defRPr>
            </a:lvl9pPr>
          </a:lstStyle>
          <a:p>
            <a:endParaRPr/>
          </a:p>
        </p:txBody>
      </p:sp>
      <p:sp>
        <p:nvSpPr>
          <p:cNvPr id="45" name="Shape 45"/>
          <p:cNvSpPr txBox="1">
            <a:spLocks noGrp="1"/>
          </p:cNvSpPr>
          <p:nvPr>
            <p:ph type="subTitle" idx="1"/>
          </p:nvPr>
        </p:nvSpPr>
        <p:spPr>
          <a:xfrm>
            <a:off x="265500" y="2921400"/>
            <a:ext cx="4045199" cy="1345500"/>
          </a:xfrm>
          <a:prstGeom prst="rect">
            <a:avLst/>
          </a:prstGeom>
        </p:spPr>
        <p:txBody>
          <a:bodyPr lIns="91425" tIns="91425" rIns="91425" bIns="91425" anchor="t" anchorCtr="0"/>
          <a:lstStyle>
            <a:lvl1pPr lvl="0" algn="ctr">
              <a:lnSpc>
                <a:spcPct val="100000"/>
              </a:lnSpc>
              <a:spcBef>
                <a:spcPts val="0"/>
              </a:spcBef>
              <a:spcAft>
                <a:spcPts val="0"/>
              </a:spcAft>
              <a:buClr>
                <a:schemeClr val="lt1"/>
              </a:buClr>
              <a:buSzPct val="100000"/>
              <a:buNone/>
              <a:defRPr sz="1900">
                <a:solidFill>
                  <a:schemeClr val="lt1"/>
                </a:solidFill>
              </a:defRPr>
            </a:lvl1pPr>
            <a:lvl2pPr lvl="1" algn="ctr">
              <a:lnSpc>
                <a:spcPct val="100000"/>
              </a:lnSpc>
              <a:spcBef>
                <a:spcPts val="0"/>
              </a:spcBef>
              <a:spcAft>
                <a:spcPts val="0"/>
              </a:spcAft>
              <a:buClr>
                <a:schemeClr val="lt1"/>
              </a:buClr>
              <a:buSzPct val="100000"/>
              <a:buNone/>
              <a:defRPr sz="1900">
                <a:solidFill>
                  <a:schemeClr val="lt1"/>
                </a:solidFill>
              </a:defRPr>
            </a:lvl2pPr>
            <a:lvl3pPr lvl="2" algn="ctr">
              <a:lnSpc>
                <a:spcPct val="100000"/>
              </a:lnSpc>
              <a:spcBef>
                <a:spcPts val="0"/>
              </a:spcBef>
              <a:spcAft>
                <a:spcPts val="0"/>
              </a:spcAft>
              <a:buClr>
                <a:schemeClr val="lt1"/>
              </a:buClr>
              <a:buSzPct val="100000"/>
              <a:buNone/>
              <a:defRPr sz="1900">
                <a:solidFill>
                  <a:schemeClr val="lt1"/>
                </a:solidFill>
              </a:defRPr>
            </a:lvl3pPr>
            <a:lvl4pPr lvl="3" algn="ctr">
              <a:lnSpc>
                <a:spcPct val="100000"/>
              </a:lnSpc>
              <a:spcBef>
                <a:spcPts val="0"/>
              </a:spcBef>
              <a:spcAft>
                <a:spcPts val="0"/>
              </a:spcAft>
              <a:buClr>
                <a:schemeClr val="lt1"/>
              </a:buClr>
              <a:buSzPct val="100000"/>
              <a:buNone/>
              <a:defRPr sz="1900">
                <a:solidFill>
                  <a:schemeClr val="lt1"/>
                </a:solidFill>
              </a:defRPr>
            </a:lvl4pPr>
            <a:lvl5pPr lvl="4" algn="ctr">
              <a:lnSpc>
                <a:spcPct val="100000"/>
              </a:lnSpc>
              <a:spcBef>
                <a:spcPts val="0"/>
              </a:spcBef>
              <a:spcAft>
                <a:spcPts val="0"/>
              </a:spcAft>
              <a:buClr>
                <a:schemeClr val="lt1"/>
              </a:buClr>
              <a:buSzPct val="100000"/>
              <a:buNone/>
              <a:defRPr sz="1900">
                <a:solidFill>
                  <a:schemeClr val="lt1"/>
                </a:solidFill>
              </a:defRPr>
            </a:lvl5pPr>
            <a:lvl6pPr lvl="5" algn="ctr">
              <a:lnSpc>
                <a:spcPct val="100000"/>
              </a:lnSpc>
              <a:spcBef>
                <a:spcPts val="0"/>
              </a:spcBef>
              <a:spcAft>
                <a:spcPts val="0"/>
              </a:spcAft>
              <a:buClr>
                <a:schemeClr val="lt1"/>
              </a:buClr>
              <a:buSzPct val="100000"/>
              <a:buNone/>
              <a:defRPr sz="1900">
                <a:solidFill>
                  <a:schemeClr val="lt1"/>
                </a:solidFill>
              </a:defRPr>
            </a:lvl6pPr>
            <a:lvl7pPr lvl="6" algn="ctr">
              <a:lnSpc>
                <a:spcPct val="100000"/>
              </a:lnSpc>
              <a:spcBef>
                <a:spcPts val="0"/>
              </a:spcBef>
              <a:spcAft>
                <a:spcPts val="0"/>
              </a:spcAft>
              <a:buClr>
                <a:schemeClr val="lt1"/>
              </a:buClr>
              <a:buSzPct val="100000"/>
              <a:buNone/>
              <a:defRPr sz="1900">
                <a:solidFill>
                  <a:schemeClr val="lt1"/>
                </a:solidFill>
              </a:defRPr>
            </a:lvl7pPr>
            <a:lvl8pPr lvl="7" algn="ctr">
              <a:lnSpc>
                <a:spcPct val="100000"/>
              </a:lnSpc>
              <a:spcBef>
                <a:spcPts val="0"/>
              </a:spcBef>
              <a:spcAft>
                <a:spcPts val="0"/>
              </a:spcAft>
              <a:buClr>
                <a:schemeClr val="lt1"/>
              </a:buClr>
              <a:buSzPct val="100000"/>
              <a:buNone/>
              <a:defRPr sz="1900">
                <a:solidFill>
                  <a:schemeClr val="lt1"/>
                </a:solidFill>
              </a:defRPr>
            </a:lvl8pPr>
            <a:lvl9pPr lvl="8" algn="ctr">
              <a:lnSpc>
                <a:spcPct val="100000"/>
              </a:lnSpc>
              <a:spcBef>
                <a:spcPts val="0"/>
              </a:spcBef>
              <a:spcAft>
                <a:spcPts val="0"/>
              </a:spcAft>
              <a:buClr>
                <a:schemeClr val="lt1"/>
              </a:buClr>
              <a:buSzPct val="100000"/>
              <a:buNone/>
              <a:defRPr sz="1900">
                <a:solidFill>
                  <a:schemeClr val="lt1"/>
                </a:solidFill>
              </a:defRPr>
            </a:lvl9pPr>
          </a:lstStyle>
          <a:p>
            <a:endParaRPr/>
          </a:p>
        </p:txBody>
      </p:sp>
      <p:sp>
        <p:nvSpPr>
          <p:cNvPr id="46" name="Shape 46"/>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SzPct val="100000"/>
              <a:buFont typeface="Oswald"/>
              <a:buNone/>
              <a:defRPr sz="2100">
                <a:latin typeface="Oswald"/>
                <a:ea typeface="Oswald"/>
                <a:cs typeface="Oswald"/>
                <a:sym typeface="Oswald"/>
              </a:defRPr>
            </a:lvl1pPr>
          </a:lstStyle>
          <a:p>
            <a:endParaRPr/>
          </a:p>
        </p:txBody>
      </p:sp>
      <p:sp>
        <p:nvSpPr>
          <p:cNvPr id="50" name="Shape 5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72500"/>
            <a:ext cx="8520599" cy="733499"/>
          </a:xfrm>
          <a:prstGeom prst="rect">
            <a:avLst/>
          </a:prstGeom>
          <a:noFill/>
          <a:ln>
            <a:noFill/>
          </a:ln>
        </p:spPr>
        <p:txBody>
          <a:bodyPr lIns="91425" tIns="91425" rIns="91425" bIns="91425" anchor="b"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468825"/>
            <a:ext cx="8520599" cy="3099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Source Code Pro"/>
                <a:ea typeface="Source Code Pro"/>
                <a:cs typeface="Source Code Pro"/>
                <a:sym typeface="Source Code Pro"/>
              </a:rPr>
              <a:t>‹#›</a:t>
            </a:fld>
            <a:endParaRPr lang="en" sz="1000">
              <a:solidFill>
                <a:schemeClr val="dk2"/>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youtube.com/watch?v=p4_2sWc5w1Y"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youtu.be/aBAshmZCnJU" TargetMode="External"/><Relationship Id="rId4" Type="http://schemas.openxmlformats.org/officeDocument/2006/relationships/hyperlink" Target="https://youtu.be/AqBlMU9rS38"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xdpCdP0SbBM"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youtu.be/NuukyHPJOxU"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sightreadingfactory.com/"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drive.google.com/open?id=0B-6_oDUhGG3yVlZJcEI4d2RpNTA"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trainer.thetamusic.com/"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ap-music-theory-16-17.sites.noteflight.com/"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www.noteflight.com/lear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tonedear.com/"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thepracticeroom.net/login.php"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teoria.com/en/exercises/"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sentinelchoirs.blogspot.com" TargetMode="External"/><Relationship Id="rId3" Type="http://schemas.openxmlformats.org/officeDocument/2006/relationships/hyperlink" Target="mailto:troybashor@gmail.com" TargetMode="External"/><Relationship Id="rId7" Type="http://schemas.openxmlformats.org/officeDocument/2006/relationships/hyperlink" Target="mailto:jltidwell@mcpsmt.org"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hyperlink" Target="http://www.florence.k12.mt.us/Domain/148" TargetMode="External"/><Relationship Id="rId5" Type="http://schemas.openxmlformats.org/officeDocument/2006/relationships/hyperlink" Target="mailto:jonesm@florence.k12.mt.us" TargetMode="External"/><Relationship Id="rId4" Type="http://schemas.openxmlformats.org/officeDocument/2006/relationships/hyperlink" Target="www.ftsd.org/music"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ftsd.org/music"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www.ftsd.org/music"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11175" y="644300"/>
            <a:ext cx="8282399" cy="2109000"/>
          </a:xfrm>
          <a:prstGeom prst="rect">
            <a:avLst/>
          </a:prstGeom>
        </p:spPr>
        <p:txBody>
          <a:bodyPr lIns="91425" tIns="91425" rIns="91425" bIns="91425" anchor="b" anchorCtr="0">
            <a:noAutofit/>
          </a:bodyPr>
          <a:lstStyle/>
          <a:p>
            <a:pPr lvl="0">
              <a:spcBef>
                <a:spcPts val="0"/>
              </a:spcBef>
              <a:buNone/>
            </a:pPr>
            <a:r>
              <a:rPr lang="en"/>
              <a:t>Strategies For Successful Choral Sight Reading</a:t>
            </a:r>
          </a:p>
        </p:txBody>
      </p:sp>
      <p:sp>
        <p:nvSpPr>
          <p:cNvPr id="63" name="Shape 63"/>
          <p:cNvSpPr txBox="1">
            <a:spLocks noGrp="1"/>
          </p:cNvSpPr>
          <p:nvPr>
            <p:ph type="subTitle" idx="1"/>
          </p:nvPr>
        </p:nvSpPr>
        <p:spPr>
          <a:xfrm>
            <a:off x="411175" y="3398250"/>
            <a:ext cx="8282399" cy="1260599"/>
          </a:xfrm>
          <a:prstGeom prst="rect">
            <a:avLst/>
          </a:prstGeom>
        </p:spPr>
        <p:txBody>
          <a:bodyPr lIns="91425" tIns="91425" rIns="91425" bIns="91425" anchor="ctr" anchorCtr="0">
            <a:noAutofit/>
          </a:bodyPr>
          <a:lstStyle/>
          <a:p>
            <a:pPr lvl="0" rtl="0">
              <a:spcBef>
                <a:spcPts val="0"/>
              </a:spcBef>
              <a:buNone/>
            </a:pPr>
            <a:r>
              <a:rPr lang="en"/>
              <a:t>Troy Bashor, Morgan Jones</a:t>
            </a:r>
            <a:br>
              <a:rPr lang="en"/>
            </a:br>
            <a:r>
              <a:rPr lang="en"/>
              <a:t>and Jessica Franks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38126"/>
            <a:ext cx="8520600" cy="733500"/>
          </a:xfrm>
          <a:prstGeom prst="rect">
            <a:avLst/>
          </a:prstGeom>
        </p:spPr>
        <p:txBody>
          <a:bodyPr lIns="91425" tIns="91425" rIns="91425" bIns="91425" anchor="b" anchorCtr="0">
            <a:noAutofit/>
          </a:bodyPr>
          <a:lstStyle/>
          <a:p>
            <a:pPr lvl="0">
              <a:spcBef>
                <a:spcPts val="0"/>
              </a:spcBef>
              <a:buNone/>
            </a:pPr>
            <a:r>
              <a:rPr lang="en"/>
              <a:t>Helpful Links to Videos</a:t>
            </a:r>
          </a:p>
        </p:txBody>
      </p:sp>
      <p:sp>
        <p:nvSpPr>
          <p:cNvPr id="124" name="Shape 124"/>
          <p:cNvSpPr txBox="1">
            <a:spLocks noGrp="1"/>
          </p:cNvSpPr>
          <p:nvPr>
            <p:ph type="body" idx="1"/>
          </p:nvPr>
        </p:nvSpPr>
        <p:spPr>
          <a:xfrm>
            <a:off x="311700" y="1468825"/>
            <a:ext cx="8520600" cy="35955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8th gr Girls's Choir from south Texas</a:t>
            </a:r>
            <a:r>
              <a:rPr lang="en"/>
              <a:t> Just because a choir may not be at this level, doesn’t mean we can’t keep it in mind and know what’s possible.  We work to meet our kids where they are and then take them to a level that they couldn’t reach on their own.</a:t>
            </a:r>
          </a:p>
          <a:p>
            <a:pPr lvl="0">
              <a:spcBef>
                <a:spcPts val="0"/>
              </a:spcBef>
              <a:buNone/>
            </a:pPr>
            <a:r>
              <a:rPr lang="en"/>
              <a:t>FHS Chamber Chorale</a:t>
            </a:r>
            <a:br>
              <a:rPr lang="en" sz="1200"/>
            </a:br>
            <a:r>
              <a:rPr lang="en" sz="1200" u="sng">
                <a:solidFill>
                  <a:schemeClr val="hlink"/>
                </a:solidFill>
                <a:hlinkClick r:id="rId4"/>
              </a:rPr>
              <a:t>https://youtu.be/AqBlMU9rS38</a:t>
            </a:r>
          </a:p>
          <a:p>
            <a:pPr lvl="0">
              <a:spcBef>
                <a:spcPts val="0"/>
              </a:spcBef>
              <a:buNone/>
            </a:pPr>
            <a:r>
              <a:rPr lang="en"/>
              <a:t>Frenchtown 7th Grade</a:t>
            </a:r>
            <a:br>
              <a:rPr lang="en"/>
            </a:br>
            <a:r>
              <a:rPr lang="en" sz="1200" u="sng">
                <a:solidFill>
                  <a:schemeClr val="hlink"/>
                </a:solidFill>
                <a:hlinkClick r:id="rId5"/>
              </a:rPr>
              <a:t>https://youtu.be/aBAshmZCnJU</a:t>
            </a:r>
            <a:r>
              <a:rPr lang="en" sz="120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30800" y="1889700"/>
            <a:ext cx="8282400" cy="1516500"/>
          </a:xfrm>
          <a:prstGeom prst="rect">
            <a:avLst/>
          </a:prstGeom>
        </p:spPr>
        <p:txBody>
          <a:bodyPr lIns="91425" tIns="91425" rIns="91425" bIns="91425" anchor="ctr" anchorCtr="0">
            <a:noAutofit/>
          </a:bodyPr>
          <a:lstStyle/>
          <a:p>
            <a:pPr lvl="0">
              <a:spcBef>
                <a:spcPts val="0"/>
              </a:spcBef>
              <a:buNone/>
            </a:pPr>
            <a:r>
              <a:rPr lang="en"/>
              <a:t>The process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p:nvPr/>
        </p:nvPicPr>
        <p:blipFill>
          <a:blip r:embed="rId3">
            <a:alphaModFix/>
          </a:blip>
          <a:stretch>
            <a:fillRect/>
          </a:stretch>
        </p:blipFill>
        <p:spPr>
          <a:xfrm>
            <a:off x="1143000" y="0"/>
            <a:ext cx="6857999"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p:cNvPicPr preferRelativeResize="0"/>
          <p:nvPr/>
        </p:nvPicPr>
        <p:blipFill>
          <a:blip r:embed="rId3">
            <a:alphaModFix/>
          </a:blip>
          <a:stretch>
            <a:fillRect/>
          </a:stretch>
        </p:blipFill>
        <p:spPr>
          <a:xfrm>
            <a:off x="1143000" y="0"/>
            <a:ext cx="6857999"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cxnSp>
        <p:nvCxnSpPr>
          <p:cNvPr id="144" name="Shape 144"/>
          <p:cNvCxnSpPr/>
          <p:nvPr/>
        </p:nvCxnSpPr>
        <p:spPr>
          <a:xfrm>
            <a:off x="-6875" y="3281700"/>
            <a:ext cx="9150900" cy="0"/>
          </a:xfrm>
          <a:prstGeom prst="straightConnector1">
            <a:avLst/>
          </a:prstGeom>
          <a:noFill/>
          <a:ln w="19050" cap="flat" cmpd="sng">
            <a:solidFill>
              <a:schemeClr val="dk2"/>
            </a:solidFill>
            <a:prstDash val="solid"/>
            <a:round/>
            <a:headEnd type="none" w="med" len="med"/>
            <a:tailEnd type="none" w="med" len="med"/>
          </a:ln>
        </p:spPr>
      </p:cxnSp>
      <p:sp>
        <p:nvSpPr>
          <p:cNvPr id="145" name="Shape 145"/>
          <p:cNvSpPr/>
          <p:nvPr/>
        </p:nvSpPr>
        <p:spPr>
          <a:xfrm>
            <a:off x="421176" y="2616693"/>
            <a:ext cx="1329900" cy="1329900"/>
          </a:xfrm>
          <a:prstGeom prst="ellips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46" name="Shape 146"/>
          <p:cNvSpPr txBox="1"/>
          <p:nvPr/>
        </p:nvSpPr>
        <p:spPr>
          <a:xfrm>
            <a:off x="421225" y="2977750"/>
            <a:ext cx="1329900" cy="607800"/>
          </a:xfrm>
          <a:prstGeom prst="rect">
            <a:avLst/>
          </a:prstGeom>
          <a:noFill/>
          <a:ln>
            <a:noFill/>
          </a:ln>
        </p:spPr>
        <p:txBody>
          <a:bodyPr lIns="91425" tIns="91425" rIns="91425" bIns="91425" anchor="ctr" anchorCtr="0">
            <a:noAutofit/>
          </a:bodyPr>
          <a:lstStyle/>
          <a:p>
            <a:pPr lvl="0" algn="ctr">
              <a:spcBef>
                <a:spcPts val="0"/>
              </a:spcBef>
              <a:buNone/>
            </a:pPr>
            <a:r>
              <a:rPr lang="en" sz="1800">
                <a:solidFill>
                  <a:schemeClr val="lt1"/>
                </a:solidFill>
                <a:latin typeface="Source Code Pro"/>
                <a:ea typeface="Source Code Pro"/>
                <a:cs typeface="Source Code Pro"/>
                <a:sym typeface="Source Code Pro"/>
              </a:rPr>
              <a:t>Audiate</a:t>
            </a:r>
          </a:p>
        </p:txBody>
      </p:sp>
      <p:sp>
        <p:nvSpPr>
          <p:cNvPr id="147" name="Shape 147"/>
          <p:cNvSpPr/>
          <p:nvPr/>
        </p:nvSpPr>
        <p:spPr>
          <a:xfrm>
            <a:off x="2253122" y="1804414"/>
            <a:ext cx="2954700" cy="2954700"/>
          </a:xfrm>
          <a:prstGeom prst="ellips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148" name="Shape 148"/>
          <p:cNvSpPr txBox="1"/>
          <p:nvPr/>
        </p:nvSpPr>
        <p:spPr>
          <a:xfrm>
            <a:off x="2253125" y="2901550"/>
            <a:ext cx="2954700" cy="607800"/>
          </a:xfrm>
          <a:prstGeom prst="rect">
            <a:avLst/>
          </a:prstGeom>
          <a:noFill/>
          <a:ln>
            <a:noFill/>
          </a:ln>
        </p:spPr>
        <p:txBody>
          <a:bodyPr lIns="91425" tIns="91425" rIns="91425" bIns="91425" anchor="ctr" anchorCtr="0">
            <a:noAutofit/>
          </a:bodyPr>
          <a:lstStyle/>
          <a:p>
            <a:pPr lvl="0" algn="ctr">
              <a:spcBef>
                <a:spcPts val="0"/>
              </a:spcBef>
              <a:buNone/>
            </a:pPr>
            <a:r>
              <a:rPr lang="en" sz="3000">
                <a:solidFill>
                  <a:schemeClr val="lt1"/>
                </a:solidFill>
                <a:latin typeface="Source Code Pro"/>
                <a:ea typeface="Source Code Pro"/>
                <a:cs typeface="Source Code Pro"/>
                <a:sym typeface="Source Code Pro"/>
              </a:rPr>
              <a:t>Chant</a:t>
            </a:r>
          </a:p>
        </p:txBody>
      </p:sp>
      <p:sp>
        <p:nvSpPr>
          <p:cNvPr id="149" name="Shape 149"/>
          <p:cNvSpPr/>
          <p:nvPr/>
        </p:nvSpPr>
        <p:spPr>
          <a:xfrm>
            <a:off x="5709625" y="2452239"/>
            <a:ext cx="1506600" cy="1506600"/>
          </a:xfrm>
          <a:prstGeom prst="ellips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50" name="Shape 150"/>
          <p:cNvSpPr txBox="1"/>
          <p:nvPr/>
        </p:nvSpPr>
        <p:spPr>
          <a:xfrm>
            <a:off x="5709825" y="2901550"/>
            <a:ext cx="1506600" cy="607800"/>
          </a:xfrm>
          <a:prstGeom prst="rect">
            <a:avLst/>
          </a:prstGeom>
          <a:noFill/>
          <a:ln>
            <a:noFill/>
          </a:ln>
        </p:spPr>
        <p:txBody>
          <a:bodyPr lIns="91425" tIns="91425" rIns="91425" bIns="91425" anchor="ctr" anchorCtr="0">
            <a:noAutofit/>
          </a:bodyPr>
          <a:lstStyle/>
          <a:p>
            <a:pPr lvl="0" algn="ctr">
              <a:spcBef>
                <a:spcPts val="0"/>
              </a:spcBef>
              <a:buNone/>
            </a:pPr>
            <a:r>
              <a:rPr lang="en" sz="1800">
                <a:solidFill>
                  <a:schemeClr val="lt1"/>
                </a:solidFill>
                <a:latin typeface="Source Code Pro"/>
                <a:ea typeface="Source Code Pro"/>
                <a:cs typeface="Source Code Pro"/>
                <a:sym typeface="Source Code Pro"/>
              </a:rPr>
              <a:t>Section leaders</a:t>
            </a:r>
          </a:p>
        </p:txBody>
      </p:sp>
      <p:sp>
        <p:nvSpPr>
          <p:cNvPr id="151" name="Shape 151"/>
          <p:cNvSpPr/>
          <p:nvPr/>
        </p:nvSpPr>
        <p:spPr>
          <a:xfrm>
            <a:off x="7718074" y="2775623"/>
            <a:ext cx="1155600" cy="1115399"/>
          </a:xfrm>
          <a:prstGeom prst="ellips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152" name="Shape 152"/>
          <p:cNvSpPr txBox="1"/>
          <p:nvPr/>
        </p:nvSpPr>
        <p:spPr>
          <a:xfrm>
            <a:off x="7718425" y="2977750"/>
            <a:ext cx="1155600" cy="607800"/>
          </a:xfrm>
          <a:prstGeom prst="rect">
            <a:avLst/>
          </a:prstGeom>
          <a:noFill/>
          <a:ln>
            <a:noFill/>
          </a:ln>
        </p:spPr>
        <p:txBody>
          <a:bodyPr lIns="91425" tIns="91425" rIns="91425" bIns="91425" anchor="ctr" anchorCtr="0">
            <a:noAutofit/>
          </a:bodyPr>
          <a:lstStyle/>
          <a:p>
            <a:pPr lvl="0" algn="ctr">
              <a:spcBef>
                <a:spcPts val="0"/>
              </a:spcBef>
              <a:buNone/>
            </a:pPr>
            <a:r>
              <a:rPr lang="en">
                <a:solidFill>
                  <a:schemeClr val="lt1"/>
                </a:solidFill>
                <a:latin typeface="Source Code Pro"/>
                <a:ea typeface="Source Code Pro"/>
                <a:cs typeface="Source Code Pro"/>
                <a:sym typeface="Source Code Pro"/>
              </a:rPr>
              <a:t>Questions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265500" y="1816950"/>
            <a:ext cx="4045199" cy="1509599"/>
          </a:xfrm>
          <a:prstGeom prst="rect">
            <a:avLst/>
          </a:prstGeom>
        </p:spPr>
        <p:txBody>
          <a:bodyPr lIns="91425" tIns="91425" rIns="91425" bIns="91425" anchor="ctr" anchorCtr="0">
            <a:noAutofit/>
          </a:bodyPr>
          <a:lstStyle/>
          <a:p>
            <a:pPr lvl="0">
              <a:spcBef>
                <a:spcPts val="0"/>
              </a:spcBef>
              <a:buNone/>
            </a:pPr>
            <a:r>
              <a:rPr lang="en"/>
              <a:t>Larger Schools</a:t>
            </a:r>
          </a:p>
        </p:txBody>
      </p:sp>
      <p:sp>
        <p:nvSpPr>
          <p:cNvPr id="158" name="Shape 158"/>
          <p:cNvSpPr txBox="1">
            <a:spLocks noGrp="1"/>
          </p:cNvSpPr>
          <p:nvPr>
            <p:ph type="body" idx="2"/>
          </p:nvPr>
        </p:nvSpPr>
        <p:spPr>
          <a:xfrm>
            <a:off x="4939500" y="724200"/>
            <a:ext cx="3929100" cy="3695099"/>
          </a:xfrm>
          <a:prstGeom prst="rect">
            <a:avLst/>
          </a:prstGeom>
        </p:spPr>
        <p:txBody>
          <a:bodyPr lIns="91425" tIns="91425" rIns="91425" bIns="91425" anchor="ctr" anchorCtr="0">
            <a:noAutofit/>
          </a:bodyPr>
          <a:lstStyle/>
          <a:p>
            <a:pPr lvl="0" rtl="0">
              <a:spcBef>
                <a:spcPts val="0"/>
              </a:spcBef>
              <a:spcAft>
                <a:spcPts val="0"/>
              </a:spcAft>
              <a:buNone/>
            </a:pPr>
            <a:r>
              <a:rPr lang="en" b="1"/>
              <a:t>Troy’s Process:</a:t>
            </a:r>
          </a:p>
          <a:p>
            <a:pPr lvl="0" rtl="0">
              <a:spcBef>
                <a:spcPts val="0"/>
              </a:spcBef>
              <a:spcAft>
                <a:spcPts val="0"/>
              </a:spcAft>
              <a:buNone/>
            </a:pPr>
            <a:r>
              <a:rPr lang="en" b="1"/>
              <a:t>6 minutes:</a:t>
            </a:r>
          </a:p>
          <a:p>
            <a:pPr marL="457200" lvl="0" indent="-317500" rtl="0">
              <a:spcBef>
                <a:spcPts val="0"/>
              </a:spcBef>
              <a:spcAft>
                <a:spcPts val="0"/>
              </a:spcAft>
              <a:buSzPct val="100000"/>
            </a:pPr>
            <a:r>
              <a:rPr lang="en" sz="1400"/>
              <a:t>Audiate 1 minute alone</a:t>
            </a:r>
          </a:p>
          <a:p>
            <a:pPr marL="457200" lvl="0" indent="-317500" rtl="0">
              <a:spcBef>
                <a:spcPts val="0"/>
              </a:spcBef>
              <a:spcAft>
                <a:spcPts val="0"/>
              </a:spcAft>
              <a:buSzPct val="100000"/>
            </a:pPr>
            <a:r>
              <a:rPr lang="en" sz="1400"/>
              <a:t>Group Chant once through</a:t>
            </a:r>
          </a:p>
          <a:p>
            <a:pPr marL="457200" lvl="0" indent="-317500" rtl="0">
              <a:spcBef>
                <a:spcPts val="0"/>
              </a:spcBef>
              <a:spcAft>
                <a:spcPts val="0"/>
              </a:spcAft>
              <a:buSzPct val="100000"/>
            </a:pPr>
            <a:r>
              <a:rPr lang="en" sz="1400"/>
              <a:t>Section leaders point out tricky spots and fix</a:t>
            </a:r>
          </a:p>
          <a:p>
            <a:pPr marL="457200" lvl="0" indent="-317500" rtl="0">
              <a:spcBef>
                <a:spcPts val="0"/>
              </a:spcBef>
              <a:spcAft>
                <a:spcPts val="0"/>
              </a:spcAft>
              <a:buSzPct val="100000"/>
            </a:pPr>
            <a:r>
              <a:rPr lang="en" sz="1400"/>
              <a:t>Last thoughts</a:t>
            </a:r>
          </a:p>
          <a:p>
            <a:pPr marL="457200" lvl="0" indent="-317500" rtl="0">
              <a:spcBef>
                <a:spcPts val="0"/>
              </a:spcBef>
              <a:spcAft>
                <a:spcPts val="0"/>
              </a:spcAft>
              <a:buSzPct val="100000"/>
            </a:pPr>
            <a:r>
              <a:rPr lang="en" sz="1400"/>
              <a:t>Do-mi-sol-mi-do-sol-do</a:t>
            </a:r>
          </a:p>
          <a:p>
            <a:pPr marL="457200" lvl="0" indent="-317500" rtl="0">
              <a:spcBef>
                <a:spcPts val="0"/>
              </a:spcBef>
              <a:spcAft>
                <a:spcPts val="0"/>
              </a:spcAft>
              <a:buSzPct val="100000"/>
            </a:pPr>
            <a:r>
              <a:rPr lang="en" sz="1400"/>
              <a:t>Sing starting chord</a:t>
            </a:r>
          </a:p>
          <a:p>
            <a:pPr marL="457200" lvl="0" indent="-317500" rtl="0">
              <a:spcBef>
                <a:spcPts val="0"/>
              </a:spcBef>
              <a:spcAft>
                <a:spcPts val="0"/>
              </a:spcAft>
              <a:buSzPct val="100000"/>
            </a:pPr>
            <a:r>
              <a:rPr lang="en" sz="1400"/>
              <a:t>First attempt</a:t>
            </a:r>
          </a:p>
          <a:p>
            <a:pPr lvl="0" rtl="0">
              <a:spcBef>
                <a:spcPts val="0"/>
              </a:spcBef>
              <a:spcAft>
                <a:spcPts val="0"/>
              </a:spcAft>
              <a:buNone/>
            </a:pPr>
            <a:r>
              <a:rPr lang="en" b="1"/>
              <a:t>2 minutes:</a:t>
            </a:r>
          </a:p>
          <a:p>
            <a:pPr marL="457200" lvl="0" indent="-317500" rtl="0">
              <a:spcBef>
                <a:spcPts val="0"/>
              </a:spcBef>
              <a:spcAft>
                <a:spcPts val="0"/>
              </a:spcAft>
              <a:buSzPct val="100000"/>
            </a:pPr>
            <a:r>
              <a:rPr lang="en" sz="1400"/>
              <a:t>My observations</a:t>
            </a:r>
          </a:p>
          <a:p>
            <a:pPr marL="457200" lvl="0" indent="-317500" rtl="0">
              <a:spcBef>
                <a:spcPts val="0"/>
              </a:spcBef>
              <a:spcAft>
                <a:spcPts val="0"/>
              </a:spcAft>
              <a:buSzPct val="100000"/>
            </a:pPr>
            <a:r>
              <a:rPr lang="en" sz="1400"/>
              <a:t>audiate/chant/fix</a:t>
            </a:r>
          </a:p>
          <a:p>
            <a:pPr marL="457200" lvl="0" indent="-317500" rtl="0">
              <a:spcBef>
                <a:spcPts val="0"/>
              </a:spcBef>
              <a:spcAft>
                <a:spcPts val="0"/>
              </a:spcAft>
              <a:buSzPct val="100000"/>
            </a:pPr>
            <a:r>
              <a:rPr lang="en" sz="1400"/>
              <a:t>Second attempt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61C00"/>
        </a:solidFill>
        <a:effectLst/>
      </p:bgPr>
    </p:bg>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265500" y="1816950"/>
            <a:ext cx="4045200" cy="1509600"/>
          </a:xfrm>
          <a:prstGeom prst="rect">
            <a:avLst/>
          </a:prstGeom>
        </p:spPr>
        <p:txBody>
          <a:bodyPr lIns="91425" tIns="91425" rIns="91425" bIns="91425" anchor="ctr" anchorCtr="0">
            <a:noAutofit/>
          </a:bodyPr>
          <a:lstStyle/>
          <a:p>
            <a:pPr lvl="0" rtl="0">
              <a:spcBef>
                <a:spcPts val="0"/>
              </a:spcBef>
              <a:buNone/>
            </a:pPr>
            <a:r>
              <a:rPr lang="en"/>
              <a:t>Smaller Schools</a:t>
            </a:r>
          </a:p>
        </p:txBody>
      </p:sp>
      <p:sp>
        <p:nvSpPr>
          <p:cNvPr id="164" name="Shape 164"/>
          <p:cNvSpPr txBox="1">
            <a:spLocks noGrp="1"/>
          </p:cNvSpPr>
          <p:nvPr>
            <p:ph type="body" idx="2"/>
          </p:nvPr>
        </p:nvSpPr>
        <p:spPr>
          <a:xfrm>
            <a:off x="4939500" y="724200"/>
            <a:ext cx="3929100" cy="3695100"/>
          </a:xfrm>
          <a:prstGeom prst="rect">
            <a:avLst/>
          </a:prstGeom>
        </p:spPr>
        <p:txBody>
          <a:bodyPr lIns="91425" tIns="91425" rIns="91425" bIns="91425" anchor="ctr" anchorCtr="0">
            <a:noAutofit/>
          </a:bodyPr>
          <a:lstStyle/>
          <a:p>
            <a:pPr lvl="0" rtl="0">
              <a:spcBef>
                <a:spcPts val="0"/>
              </a:spcBef>
              <a:spcAft>
                <a:spcPts val="0"/>
              </a:spcAft>
              <a:buNone/>
            </a:pPr>
            <a:r>
              <a:rPr lang="en" b="1"/>
              <a:t>Morgan’s Process:</a:t>
            </a:r>
          </a:p>
          <a:p>
            <a:pPr marL="457200" lvl="0" indent="-317500" rtl="0">
              <a:spcBef>
                <a:spcPts val="0"/>
              </a:spcBef>
              <a:spcAft>
                <a:spcPts val="0"/>
              </a:spcAft>
              <a:buSzPct val="93333"/>
            </a:pPr>
            <a:r>
              <a:rPr lang="en" sz="1500"/>
              <a:t>Director’s Notes/Tips</a:t>
            </a:r>
          </a:p>
          <a:p>
            <a:pPr marL="457200" lvl="0" indent="-323850" rtl="0">
              <a:spcBef>
                <a:spcPts val="0"/>
              </a:spcBef>
              <a:spcAft>
                <a:spcPts val="0"/>
              </a:spcAft>
              <a:buSzPct val="100000"/>
            </a:pPr>
            <a:r>
              <a:rPr lang="en" sz="1500"/>
              <a:t>Sing a scale</a:t>
            </a:r>
          </a:p>
          <a:p>
            <a:pPr marL="457200" lvl="0" indent="-323850" rtl="0">
              <a:spcBef>
                <a:spcPts val="0"/>
              </a:spcBef>
              <a:spcAft>
                <a:spcPts val="0"/>
              </a:spcAft>
              <a:buSzPct val="100000"/>
            </a:pPr>
            <a:r>
              <a:rPr lang="en" sz="1500"/>
              <a:t>Audiate</a:t>
            </a:r>
          </a:p>
          <a:p>
            <a:pPr marL="457200" lvl="0" indent="-323850" rtl="0">
              <a:spcBef>
                <a:spcPts val="0"/>
              </a:spcBef>
              <a:spcAft>
                <a:spcPts val="0"/>
              </a:spcAft>
              <a:buSzPct val="100000"/>
            </a:pPr>
            <a:r>
              <a:rPr lang="en" sz="1500"/>
              <a:t>Sing </a:t>
            </a:r>
          </a:p>
          <a:p>
            <a:pPr marL="457200" lvl="0" indent="-323850" rtl="0">
              <a:spcBef>
                <a:spcPts val="0"/>
              </a:spcBef>
              <a:spcAft>
                <a:spcPts val="0"/>
              </a:spcAft>
              <a:buSzPct val="100000"/>
            </a:pPr>
            <a:r>
              <a:rPr lang="en" sz="1500"/>
              <a:t>Isolate &amp; Fix</a:t>
            </a:r>
          </a:p>
          <a:p>
            <a:pPr marL="457200" lvl="0" indent="-323850" rtl="0">
              <a:spcBef>
                <a:spcPts val="0"/>
              </a:spcBef>
              <a:spcAft>
                <a:spcPts val="0"/>
              </a:spcAft>
              <a:buSzPct val="100000"/>
            </a:pPr>
            <a:r>
              <a:rPr lang="en" sz="1500"/>
              <a:t>Sing Again</a:t>
            </a:r>
          </a:p>
          <a:p>
            <a:pPr lvl="0" rtl="0">
              <a:spcBef>
                <a:spcPts val="0"/>
              </a:spcBef>
              <a:spcAft>
                <a:spcPts val="0"/>
              </a:spcAft>
              <a:buNone/>
            </a:pPr>
            <a:endParaRPr sz="1500"/>
          </a:p>
          <a:p>
            <a:pPr lvl="0" rtl="0">
              <a:spcBef>
                <a:spcPts val="0"/>
              </a:spcBef>
              <a:spcAft>
                <a:spcPts val="0"/>
              </a:spcAft>
              <a:buNone/>
            </a:pPr>
            <a:r>
              <a:rPr lang="en" sz="1100" u="sng">
                <a:solidFill>
                  <a:schemeClr val="hlink"/>
                </a:solidFill>
                <a:latin typeface="Arial"/>
                <a:ea typeface="Arial"/>
                <a:cs typeface="Arial"/>
                <a:sym typeface="Arial"/>
                <a:hlinkClick r:id="rId3"/>
              </a:rPr>
              <a:t>https://youtu.be/xdpCdP0SbBM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Sight Singing in Middle School</a:t>
            </a:r>
          </a:p>
        </p:txBody>
      </p:sp>
      <p:sp>
        <p:nvSpPr>
          <p:cNvPr id="170" name="Shape 170"/>
          <p:cNvSpPr txBox="1">
            <a:spLocks noGrp="1"/>
          </p:cNvSpPr>
          <p:nvPr>
            <p:ph type="body" idx="1"/>
          </p:nvPr>
        </p:nvSpPr>
        <p:spPr>
          <a:xfrm>
            <a:off x="311700" y="1468825"/>
            <a:ext cx="8520600" cy="2051100"/>
          </a:xfrm>
          <a:prstGeom prst="rect">
            <a:avLst/>
          </a:prstGeom>
        </p:spPr>
        <p:txBody>
          <a:bodyPr lIns="91425" tIns="91425" rIns="91425" bIns="91425" anchor="t" anchorCtr="0">
            <a:noAutofit/>
          </a:bodyPr>
          <a:lstStyle/>
          <a:p>
            <a:pPr lvl="0">
              <a:spcBef>
                <a:spcPts val="0"/>
              </a:spcBef>
              <a:buNone/>
            </a:pPr>
            <a:r>
              <a:rPr lang="en"/>
              <a:t>Introduce solfege with simple unison melodies.</a:t>
            </a:r>
          </a:p>
          <a:p>
            <a:pPr lvl="0">
              <a:spcBef>
                <a:spcPts val="0"/>
              </a:spcBef>
              <a:buNone/>
            </a:pPr>
            <a:r>
              <a:rPr lang="en"/>
              <a:t>Do some sort of solfege activity every day. </a:t>
            </a:r>
          </a:p>
          <a:p>
            <a:pPr lvl="0">
              <a:spcBef>
                <a:spcPts val="0"/>
              </a:spcBef>
              <a:buNone/>
            </a:pPr>
            <a:r>
              <a:rPr lang="en"/>
              <a:t>Insist that students use hand signs.</a:t>
            </a:r>
          </a:p>
          <a:p>
            <a:pPr lvl="0">
              <a:spcBef>
                <a:spcPts val="0"/>
              </a:spcBef>
              <a:buNone/>
            </a:pPr>
            <a:r>
              <a:rPr lang="en"/>
              <a:t>Find ways to make solfege more FUN! </a:t>
            </a:r>
          </a:p>
          <a:p>
            <a:pPr lvl="0">
              <a:spcBef>
                <a:spcPts val="0"/>
              </a:spcBef>
              <a:buNone/>
            </a:pPr>
            <a:endParaRPr/>
          </a:p>
          <a:p>
            <a:pPr lvl="0">
              <a:spcBef>
                <a:spcPts val="0"/>
              </a:spcBef>
              <a:buNone/>
            </a:pPr>
            <a:endParaRPr sz="1200"/>
          </a:p>
          <a:p>
            <a:pPr lvl="0">
              <a:spcBef>
                <a:spcPts val="0"/>
              </a:spcBef>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Written exercises on the board...</a:t>
            </a:r>
          </a:p>
        </p:txBody>
      </p:sp>
      <p:pic>
        <p:nvPicPr>
          <p:cNvPr id="176" name="Shape 176"/>
          <p:cNvPicPr preferRelativeResize="0"/>
          <p:nvPr/>
        </p:nvPicPr>
        <p:blipFill>
          <a:blip r:embed="rId3">
            <a:alphaModFix/>
          </a:blip>
          <a:stretch>
            <a:fillRect/>
          </a:stretch>
        </p:blipFill>
        <p:spPr>
          <a:xfrm>
            <a:off x="311700" y="1494627"/>
            <a:ext cx="8520599" cy="788738"/>
          </a:xfrm>
          <a:prstGeom prst="rect">
            <a:avLst/>
          </a:prstGeom>
          <a:noFill/>
          <a:ln>
            <a:noFill/>
          </a:ln>
        </p:spPr>
      </p:pic>
      <p:pic>
        <p:nvPicPr>
          <p:cNvPr id="177" name="Shape 177"/>
          <p:cNvPicPr preferRelativeResize="0"/>
          <p:nvPr/>
        </p:nvPicPr>
        <p:blipFill>
          <a:blip r:embed="rId4">
            <a:alphaModFix/>
          </a:blip>
          <a:stretch>
            <a:fillRect/>
          </a:stretch>
        </p:blipFill>
        <p:spPr>
          <a:xfrm>
            <a:off x="138575" y="2467950"/>
            <a:ext cx="8917300" cy="1115400"/>
          </a:xfrm>
          <a:prstGeom prst="rect">
            <a:avLst/>
          </a:prstGeom>
          <a:noFill/>
          <a:ln>
            <a:noFill/>
          </a:ln>
        </p:spPr>
      </p:pic>
      <p:sp>
        <p:nvSpPr>
          <p:cNvPr id="178" name="Shape 178"/>
          <p:cNvSpPr txBox="1"/>
          <p:nvPr/>
        </p:nvSpPr>
        <p:spPr>
          <a:xfrm>
            <a:off x="569650" y="3765850"/>
            <a:ext cx="5074500" cy="431100"/>
          </a:xfrm>
          <a:prstGeom prst="rect">
            <a:avLst/>
          </a:prstGeom>
          <a:noFill/>
          <a:ln>
            <a:noFill/>
          </a:ln>
        </p:spPr>
        <p:txBody>
          <a:bodyPr lIns="91425" tIns="91425" rIns="91425" bIns="91425" anchor="t" anchorCtr="0">
            <a:noAutofit/>
          </a:bodyPr>
          <a:lstStyle/>
          <a:p>
            <a:pPr lvl="0">
              <a:spcBef>
                <a:spcPts val="0"/>
              </a:spcBef>
              <a:buNone/>
            </a:pPr>
            <a:r>
              <a:rPr lang="en" sz="1800" u="sng">
                <a:solidFill>
                  <a:schemeClr val="hlink"/>
                </a:solidFill>
                <a:hlinkClick r:id="rId5"/>
              </a:rPr>
              <a:t>https://youtu.be/NuukyHPJOxU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Shape 183"/>
          <p:cNvPicPr preferRelativeResize="0"/>
          <p:nvPr/>
        </p:nvPicPr>
        <p:blipFill>
          <a:blip r:embed="rId3">
            <a:alphaModFix/>
          </a:blip>
          <a:stretch>
            <a:fillRect/>
          </a:stretch>
        </p:blipFill>
        <p:spPr>
          <a:xfrm>
            <a:off x="133412" y="1275112"/>
            <a:ext cx="8509324" cy="831250"/>
          </a:xfrm>
          <a:prstGeom prst="rect">
            <a:avLst/>
          </a:prstGeom>
          <a:noFill/>
          <a:ln>
            <a:noFill/>
          </a:ln>
        </p:spPr>
      </p:pic>
      <p:sp>
        <p:nvSpPr>
          <p:cNvPr id="184" name="Shape 184"/>
          <p:cNvSpPr txBox="1"/>
          <p:nvPr/>
        </p:nvSpPr>
        <p:spPr>
          <a:xfrm>
            <a:off x="323325" y="335625"/>
            <a:ext cx="7796400" cy="6036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85" name="Shape 185"/>
          <p:cNvSpPr txBox="1">
            <a:spLocks noGrp="1"/>
          </p:cNvSpPr>
          <p:nvPr>
            <p:ph type="title"/>
          </p:nvPr>
        </p:nvSpPr>
        <p:spPr>
          <a:xfrm>
            <a:off x="311700" y="113850"/>
            <a:ext cx="8520600" cy="733500"/>
          </a:xfrm>
          <a:prstGeom prst="rect">
            <a:avLst/>
          </a:prstGeom>
        </p:spPr>
        <p:txBody>
          <a:bodyPr lIns="91425" tIns="91425" rIns="91425" bIns="91425" anchor="b" anchorCtr="0">
            <a:noAutofit/>
          </a:bodyPr>
          <a:lstStyle/>
          <a:p>
            <a:pPr lvl="0" rtl="0">
              <a:spcBef>
                <a:spcPts val="0"/>
              </a:spcBef>
              <a:buNone/>
            </a:pPr>
            <a:r>
              <a:rPr lang="en"/>
              <a:t>Student Poetry = Great Lyrics</a:t>
            </a:r>
          </a:p>
        </p:txBody>
      </p:sp>
      <p:pic>
        <p:nvPicPr>
          <p:cNvPr id="186" name="Shape 186"/>
          <p:cNvPicPr preferRelativeResize="0"/>
          <p:nvPr/>
        </p:nvPicPr>
        <p:blipFill>
          <a:blip r:embed="rId4">
            <a:alphaModFix/>
          </a:blip>
          <a:stretch>
            <a:fillRect/>
          </a:stretch>
        </p:blipFill>
        <p:spPr>
          <a:xfrm>
            <a:off x="127775" y="2534124"/>
            <a:ext cx="8520599" cy="9033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Solfege Warm-Ups</a:t>
            </a:r>
          </a:p>
        </p:txBody>
      </p:sp>
      <p:pic>
        <p:nvPicPr>
          <p:cNvPr id="69" name="Shape 69"/>
          <p:cNvPicPr preferRelativeResize="0"/>
          <p:nvPr/>
        </p:nvPicPr>
        <p:blipFill>
          <a:blip r:embed="rId3">
            <a:alphaModFix/>
          </a:blip>
          <a:stretch>
            <a:fillRect/>
          </a:stretch>
        </p:blipFill>
        <p:spPr>
          <a:xfrm>
            <a:off x="-63125" y="1322475"/>
            <a:ext cx="9270249" cy="15996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Shape 191"/>
          <p:cNvPicPr preferRelativeResize="0"/>
          <p:nvPr/>
        </p:nvPicPr>
        <p:blipFill>
          <a:blip r:embed="rId3">
            <a:alphaModFix/>
          </a:blip>
          <a:stretch>
            <a:fillRect/>
          </a:stretch>
        </p:blipFill>
        <p:spPr>
          <a:xfrm>
            <a:off x="39437" y="2216800"/>
            <a:ext cx="9065125" cy="1806399"/>
          </a:xfrm>
          <a:prstGeom prst="rect">
            <a:avLst/>
          </a:prstGeom>
          <a:noFill/>
          <a:ln>
            <a:noFill/>
          </a:ln>
        </p:spPr>
      </p:pic>
      <p:pic>
        <p:nvPicPr>
          <p:cNvPr id="192" name="Shape 192"/>
          <p:cNvPicPr preferRelativeResize="0"/>
          <p:nvPr/>
        </p:nvPicPr>
        <p:blipFill>
          <a:blip r:embed="rId4">
            <a:alphaModFix/>
          </a:blip>
          <a:stretch>
            <a:fillRect/>
          </a:stretch>
        </p:blipFill>
        <p:spPr>
          <a:xfrm>
            <a:off x="152400" y="152400"/>
            <a:ext cx="8652879" cy="1806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30800" y="1889700"/>
            <a:ext cx="8282400" cy="1516500"/>
          </a:xfrm>
          <a:prstGeom prst="rect">
            <a:avLst/>
          </a:prstGeom>
        </p:spPr>
        <p:txBody>
          <a:bodyPr lIns="91425" tIns="91425" rIns="91425" bIns="91425" anchor="ctr" anchorCtr="0">
            <a:noAutofit/>
          </a:bodyPr>
          <a:lstStyle/>
          <a:p>
            <a:pPr lvl="0">
              <a:spcBef>
                <a:spcPts val="0"/>
              </a:spcBef>
              <a:buNone/>
            </a:pPr>
            <a:r>
              <a:rPr lang="en"/>
              <a:t>Tips for success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0" y="0"/>
            <a:ext cx="9072900" cy="5143500"/>
          </a:xfrm>
          <a:prstGeom prst="rect">
            <a:avLst/>
          </a:prstGeom>
          <a:noFill/>
          <a:ln>
            <a:noFill/>
          </a:ln>
        </p:spPr>
        <p:txBody>
          <a:bodyPr lIns="91425" tIns="91425" rIns="91425" bIns="91425" anchor="ctr" anchorCtr="0">
            <a:noAutofit/>
          </a:bodyPr>
          <a:lstStyle/>
          <a:p>
            <a:pPr marL="457200" lvl="0" indent="-342900" rtl="0">
              <a:spcBef>
                <a:spcPts val="0"/>
              </a:spcBef>
              <a:buSzPct val="100000"/>
              <a:buAutoNum type="arabicPeriod"/>
            </a:pPr>
            <a:r>
              <a:rPr lang="en" sz="1800"/>
              <a:t>If possible, display sight singing materials with an overhead or SmartBoard.</a:t>
            </a:r>
          </a:p>
          <a:p>
            <a:pPr lvl="0" rtl="0">
              <a:spcBef>
                <a:spcPts val="0"/>
              </a:spcBef>
              <a:buNone/>
            </a:pPr>
            <a:endParaRPr sz="1800"/>
          </a:p>
          <a:p>
            <a:pPr lvl="0" rtl="0">
              <a:spcBef>
                <a:spcPts val="0"/>
              </a:spcBef>
              <a:buNone/>
            </a:pPr>
            <a:r>
              <a:rPr lang="en" sz="1800"/>
              <a:t>  2.    With beginning students, start with simple unison melodies.</a:t>
            </a:r>
          </a:p>
          <a:p>
            <a:pPr lvl="0" rtl="0">
              <a:spcBef>
                <a:spcPts val="0"/>
              </a:spcBef>
              <a:buNone/>
            </a:pPr>
            <a:endParaRPr sz="1800"/>
          </a:p>
          <a:p>
            <a:pPr lvl="0" rtl="0">
              <a:spcBef>
                <a:spcPts val="0"/>
              </a:spcBef>
              <a:buNone/>
            </a:pPr>
            <a:r>
              <a:rPr lang="en" sz="1800"/>
              <a:t>  3.    Encourage students to pick one or two hand signs to show if they can’t do them all.  They can gradually add more and more signs as they progress.</a:t>
            </a:r>
          </a:p>
          <a:p>
            <a:pPr lvl="0" rtl="0">
              <a:spcBef>
                <a:spcPts val="0"/>
              </a:spcBef>
              <a:buNone/>
            </a:pPr>
            <a:endParaRPr sz="1800"/>
          </a:p>
          <a:p>
            <a:pPr lvl="0" rtl="0">
              <a:spcBef>
                <a:spcPts val="0"/>
              </a:spcBef>
              <a:buNone/>
            </a:pPr>
            <a:r>
              <a:rPr lang="en" sz="1800"/>
              <a:t>  4.	Teach key signatures!</a:t>
            </a:r>
          </a:p>
          <a:p>
            <a:pPr lvl="0" rtl="0">
              <a:spcBef>
                <a:spcPts val="0"/>
              </a:spcBef>
              <a:buNone/>
            </a:pPr>
            <a:endParaRPr sz="1800"/>
          </a:p>
          <a:p>
            <a:pPr lvl="0" rtl="0">
              <a:spcBef>
                <a:spcPts val="0"/>
              </a:spcBef>
              <a:buNone/>
            </a:pPr>
            <a:r>
              <a:rPr lang="en" sz="1800"/>
              <a:t>  5.	Use Solfege in literature in rehearsal.  Sub plans!!</a:t>
            </a:r>
          </a:p>
          <a:p>
            <a:pPr lvl="0" rtl="0">
              <a:spcBef>
                <a:spcPts val="0"/>
              </a:spcBef>
              <a:buNone/>
            </a:pPr>
            <a:endParaRPr sz="1800"/>
          </a:p>
          <a:p>
            <a:pPr lvl="0" rtl="0">
              <a:spcBef>
                <a:spcPts val="0"/>
              </a:spcBef>
              <a:buNone/>
            </a:pPr>
            <a:r>
              <a:rPr lang="en" sz="1800"/>
              <a:t>  6.     Use multiple systems. </a:t>
            </a:r>
          </a:p>
          <a:p>
            <a:pPr lvl="0" rtl="0">
              <a:spcBef>
                <a:spcPts val="0"/>
              </a:spcBef>
              <a:buNone/>
            </a:pPr>
            <a:endParaRPr sz="1800"/>
          </a:p>
          <a:p>
            <a:pPr lvl="0" rtl="0">
              <a:spcBef>
                <a:spcPts val="0"/>
              </a:spcBef>
              <a:buNone/>
            </a:pPr>
            <a:r>
              <a:rPr lang="en" sz="1800"/>
              <a:t>  7.     Can you share a helpful tip with us?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30800" y="1889700"/>
            <a:ext cx="8282400" cy="1516500"/>
          </a:xfrm>
          <a:prstGeom prst="rect">
            <a:avLst/>
          </a:prstGeom>
        </p:spPr>
        <p:txBody>
          <a:bodyPr lIns="91425" tIns="91425" rIns="91425" bIns="91425" anchor="ctr" anchorCtr="0">
            <a:noAutofit/>
          </a:bodyPr>
          <a:lstStyle/>
          <a:p>
            <a:pPr lvl="0">
              <a:spcBef>
                <a:spcPts val="0"/>
              </a:spcBef>
              <a:buNone/>
            </a:pPr>
            <a:r>
              <a:rPr lang="en"/>
              <a:t>Assessment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Use your literature!</a:t>
            </a:r>
          </a:p>
        </p:txBody>
      </p:sp>
      <p:sp>
        <p:nvSpPr>
          <p:cNvPr id="213" name="Shape 213"/>
          <p:cNvSpPr txBox="1">
            <a:spLocks noGrp="1"/>
          </p:cNvSpPr>
          <p:nvPr>
            <p:ph type="body" idx="1"/>
          </p:nvPr>
        </p:nvSpPr>
        <p:spPr>
          <a:xfrm>
            <a:off x="311700" y="1468825"/>
            <a:ext cx="8520600" cy="3099900"/>
          </a:xfrm>
          <a:prstGeom prst="rect">
            <a:avLst/>
          </a:prstGeom>
        </p:spPr>
        <p:txBody>
          <a:bodyPr lIns="91425" tIns="91425" rIns="91425" bIns="91425" anchor="t" anchorCtr="0">
            <a:noAutofit/>
          </a:bodyPr>
          <a:lstStyle/>
          <a:p>
            <a:pPr marL="457200" lvl="0" indent="-228600" rtl="0">
              <a:spcBef>
                <a:spcPts val="0"/>
              </a:spcBef>
              <a:buAutoNum type="arabicPeriod"/>
            </a:pPr>
            <a:r>
              <a:rPr lang="en"/>
              <a:t>Take a section they know well and switch to Solfege.</a:t>
            </a:r>
          </a:p>
          <a:p>
            <a:pPr marL="457200" lvl="0" indent="-228600" rtl="0">
              <a:spcBef>
                <a:spcPts val="0"/>
              </a:spcBef>
              <a:buAutoNum type="arabicPeriod"/>
            </a:pPr>
            <a:r>
              <a:rPr lang="en"/>
              <a:t>Solfege another section’s part.</a:t>
            </a:r>
          </a:p>
          <a:p>
            <a:pPr marL="457200" lvl="0" indent="-228600" rtl="0">
              <a:spcBef>
                <a:spcPts val="0"/>
              </a:spcBef>
              <a:buAutoNum type="arabicPeriod"/>
            </a:pPr>
            <a:r>
              <a:rPr lang="en"/>
              <a:t>Write in the key(s) and indicate Do.</a:t>
            </a:r>
          </a:p>
          <a:p>
            <a:pPr marL="457200" lvl="0" indent="-228600" rtl="0">
              <a:spcBef>
                <a:spcPts val="0"/>
              </a:spcBef>
              <a:buAutoNum type="arabicPeriod"/>
            </a:pPr>
            <a:r>
              <a:rPr lang="en"/>
              <a:t>Sing only when you have ________ syllable.</a:t>
            </a:r>
          </a:p>
          <a:p>
            <a:pPr marL="457200" lvl="0" indent="-228600" rtl="0">
              <a:spcBef>
                <a:spcPts val="0"/>
              </a:spcBef>
              <a:buAutoNum type="arabicPeriod"/>
            </a:pPr>
            <a:r>
              <a:rPr lang="en"/>
              <a:t>Sing only when you have two notes that skip a 3rd/4th,etc</a:t>
            </a:r>
          </a:p>
          <a:p>
            <a:pPr marL="457200" lvl="0" indent="-228600" rtl="0">
              <a:spcBef>
                <a:spcPts val="0"/>
              </a:spcBef>
              <a:buAutoNum type="arabicPeriod"/>
            </a:pPr>
            <a:r>
              <a:rPr lang="en"/>
              <a:t>Solfege a line backwards.</a:t>
            </a:r>
          </a:p>
          <a:p>
            <a:pPr marL="457200" lvl="0" indent="-228600" rtl="0">
              <a:spcBef>
                <a:spcPts val="0"/>
              </a:spcBef>
              <a:buAutoNum type="arabicPeriod"/>
            </a:pPr>
            <a:r>
              <a:rPr lang="en"/>
              <a:t>Kids sing one part, teacher sings another.</a:t>
            </a:r>
          </a:p>
          <a:p>
            <a:pPr marL="457200" lvl="0" indent="-228600" rtl="0">
              <a:spcBef>
                <a:spcPts val="0"/>
              </a:spcBef>
              <a:buAutoNum type="arabicPeriod"/>
            </a:pPr>
            <a:r>
              <a:rPr lang="en"/>
              <a:t>Use written prompts as the basis for tests or sub plans.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Written Prompt Examples for Written Assessment</a:t>
            </a:r>
          </a:p>
        </p:txBody>
      </p:sp>
      <p:sp>
        <p:nvSpPr>
          <p:cNvPr id="219" name="Shape 219"/>
          <p:cNvSpPr txBox="1">
            <a:spLocks noGrp="1"/>
          </p:cNvSpPr>
          <p:nvPr>
            <p:ph type="body" idx="1"/>
          </p:nvPr>
        </p:nvSpPr>
        <p:spPr>
          <a:xfrm>
            <a:off x="311700" y="1468825"/>
            <a:ext cx="8520600" cy="3099900"/>
          </a:xfrm>
          <a:prstGeom prst="rect">
            <a:avLst/>
          </a:prstGeom>
        </p:spPr>
        <p:txBody>
          <a:bodyPr lIns="91425" tIns="91425" rIns="91425" bIns="91425" anchor="t" anchorCtr="0">
            <a:noAutofit/>
          </a:bodyPr>
          <a:lstStyle/>
          <a:p>
            <a:pPr marL="457200" lvl="0" indent="-228600" rtl="0">
              <a:spcBef>
                <a:spcPts val="0"/>
              </a:spcBef>
              <a:buAutoNum type="arabicPeriod"/>
            </a:pPr>
            <a:r>
              <a:rPr lang="en"/>
              <a:t>Put your first/last name on the top right of p.2.</a:t>
            </a:r>
          </a:p>
          <a:p>
            <a:pPr marL="457200" lvl="0" indent="-228600" rtl="0">
              <a:spcBef>
                <a:spcPts val="0"/>
              </a:spcBef>
              <a:buAutoNum type="arabicPeriod"/>
            </a:pPr>
            <a:r>
              <a:rPr lang="en"/>
              <a:t>Zigzag underline the original lyricist.</a:t>
            </a:r>
          </a:p>
          <a:p>
            <a:pPr marL="457200" lvl="0" indent="-228600" rtl="0">
              <a:spcBef>
                <a:spcPts val="0"/>
              </a:spcBef>
              <a:buAutoNum type="arabicPeriod"/>
            </a:pPr>
            <a:r>
              <a:rPr lang="en"/>
              <a:t>Bubble underline the composer.</a:t>
            </a:r>
          </a:p>
          <a:p>
            <a:pPr marL="457200" lvl="0" indent="-228600" rtl="0">
              <a:spcBef>
                <a:spcPts val="0"/>
              </a:spcBef>
              <a:buAutoNum type="arabicPeriod"/>
            </a:pPr>
            <a:r>
              <a:rPr lang="en"/>
              <a:t>Circle your voice part.</a:t>
            </a:r>
          </a:p>
          <a:p>
            <a:pPr marL="457200" lvl="0" indent="-228600" rtl="0">
              <a:spcBef>
                <a:spcPts val="0"/>
              </a:spcBef>
              <a:buAutoNum type="arabicPeriod"/>
            </a:pPr>
            <a:r>
              <a:rPr lang="en"/>
              <a:t>Write the key above your first treble clef.</a:t>
            </a:r>
          </a:p>
          <a:p>
            <a:pPr marL="457200" lvl="0" indent="-228600" rtl="0">
              <a:spcBef>
                <a:spcPts val="0"/>
              </a:spcBef>
              <a:buAutoNum type="arabicPeriod"/>
            </a:pPr>
            <a:r>
              <a:rPr lang="en"/>
              <a:t>Circle around the note + word for any Do.</a:t>
            </a:r>
          </a:p>
          <a:p>
            <a:pPr marL="457200" lvl="0" indent="-228600" rtl="0">
              <a:spcBef>
                <a:spcPts val="0"/>
              </a:spcBef>
              <a:buAutoNum type="arabicPeriod"/>
            </a:pPr>
            <a:r>
              <a:rPr lang="en"/>
              <a:t>Triangle around the note + word for any Sol.</a:t>
            </a:r>
          </a:p>
          <a:p>
            <a:pPr marL="457200" lvl="0" indent="-228600">
              <a:spcBef>
                <a:spcPts val="0"/>
              </a:spcBef>
              <a:buAutoNum type="arabicPeriod"/>
            </a:pPr>
            <a:r>
              <a:rPr lang="en"/>
              <a:t>Write the correct Solfege syllable under the first note you sing in each measure.    (And countless other ideas!)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Shape 224"/>
          <p:cNvPicPr preferRelativeResize="0"/>
          <p:nvPr/>
        </p:nvPicPr>
        <p:blipFill rotWithShape="1">
          <a:blip r:embed="rId3">
            <a:alphaModFix/>
          </a:blip>
          <a:srcRect l="7146" t="5802" r="16912" b="14605"/>
          <a:stretch/>
        </p:blipFill>
        <p:spPr>
          <a:xfrm>
            <a:off x="2065850" y="-232575"/>
            <a:ext cx="5467822" cy="600709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Planning for Video/Audio Assessment</a:t>
            </a:r>
          </a:p>
        </p:txBody>
      </p:sp>
      <p:sp>
        <p:nvSpPr>
          <p:cNvPr id="230" name="Shape 230"/>
          <p:cNvSpPr txBox="1">
            <a:spLocks noGrp="1"/>
          </p:cNvSpPr>
          <p:nvPr>
            <p:ph type="body" idx="1"/>
          </p:nvPr>
        </p:nvSpPr>
        <p:spPr>
          <a:xfrm>
            <a:off x="311700" y="1468825"/>
            <a:ext cx="8520600" cy="3099900"/>
          </a:xfrm>
          <a:prstGeom prst="rect">
            <a:avLst/>
          </a:prstGeom>
        </p:spPr>
        <p:txBody>
          <a:bodyPr lIns="91425" tIns="91425" rIns="91425" bIns="91425" anchor="t" anchorCtr="0">
            <a:noAutofit/>
          </a:bodyPr>
          <a:lstStyle/>
          <a:p>
            <a:pPr marL="457200" lvl="0" indent="-228600" rtl="0">
              <a:spcBef>
                <a:spcPts val="0"/>
              </a:spcBef>
              <a:buAutoNum type="arabicPeriod"/>
            </a:pPr>
            <a:r>
              <a:rPr lang="en"/>
              <a:t>Keep it manageable.</a:t>
            </a:r>
          </a:p>
          <a:p>
            <a:pPr marL="457200" lvl="0" indent="-228600" rtl="0">
              <a:spcBef>
                <a:spcPts val="0"/>
              </a:spcBef>
              <a:buAutoNum type="arabicPeriod"/>
            </a:pPr>
            <a:r>
              <a:rPr lang="en"/>
              <a:t>Use group assessments first, then solo later.</a:t>
            </a:r>
          </a:p>
          <a:p>
            <a:pPr marL="457200" lvl="0" indent="-228600" rtl="0">
              <a:spcBef>
                <a:spcPts val="0"/>
              </a:spcBef>
              <a:buAutoNum type="arabicPeriod"/>
            </a:pPr>
            <a:r>
              <a:rPr lang="en"/>
              <a:t>Use your literature.</a:t>
            </a:r>
          </a:p>
          <a:p>
            <a:pPr marL="457200" lvl="0" indent="-228600" rtl="0">
              <a:spcBef>
                <a:spcPts val="0"/>
              </a:spcBef>
              <a:buAutoNum type="arabicPeriod"/>
            </a:pPr>
            <a:r>
              <a:rPr lang="en"/>
              <a:t>Train a student to give starting pitches.</a:t>
            </a:r>
          </a:p>
          <a:p>
            <a:pPr marL="457200" lvl="0" indent="-228600" rtl="0">
              <a:spcBef>
                <a:spcPts val="0"/>
              </a:spcBef>
              <a:buAutoNum type="arabicPeriod"/>
            </a:pPr>
            <a:r>
              <a:rPr lang="en"/>
              <a:t>Give them a time limit.</a:t>
            </a:r>
          </a:p>
          <a:p>
            <a:pPr marL="457200" lvl="0" indent="-228600" rtl="0">
              <a:spcBef>
                <a:spcPts val="0"/>
              </a:spcBef>
              <a:buAutoNum type="arabicPeriod"/>
            </a:pPr>
            <a:r>
              <a:rPr lang="en"/>
              <a:t>Ideas for absent kiddos?</a:t>
            </a:r>
          </a:p>
          <a:p>
            <a:pPr marL="457200" lvl="0" indent="-228600" rtl="0">
              <a:spcBef>
                <a:spcPts val="0"/>
              </a:spcBef>
              <a:buAutoNum type="arabicPeriod"/>
            </a:pPr>
            <a:r>
              <a:rPr lang="en"/>
              <a:t>Need one device to record, and one to give pitches or play a prompt track.</a:t>
            </a:r>
          </a:p>
          <a:p>
            <a:pPr marL="457200" lvl="0" indent="-228600" rtl="0">
              <a:spcBef>
                <a:spcPts val="0"/>
              </a:spcBef>
              <a:buAutoNum type="arabicPeriod"/>
            </a:pPr>
            <a:r>
              <a:rPr lang="en"/>
              <a:t>The recorder is also the poster.</a:t>
            </a:r>
          </a:p>
          <a:p>
            <a:pPr lvl="0">
              <a:spcBef>
                <a:spcPts val="0"/>
              </a:spcBef>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Written Prompt Examples for Recorded Assessment</a:t>
            </a:r>
          </a:p>
        </p:txBody>
      </p:sp>
      <p:sp>
        <p:nvSpPr>
          <p:cNvPr id="236" name="Shape 236"/>
          <p:cNvSpPr txBox="1">
            <a:spLocks noGrp="1"/>
          </p:cNvSpPr>
          <p:nvPr>
            <p:ph type="body" idx="1"/>
          </p:nvPr>
        </p:nvSpPr>
        <p:spPr>
          <a:xfrm>
            <a:off x="311700" y="1468825"/>
            <a:ext cx="8520600" cy="3099900"/>
          </a:xfrm>
          <a:prstGeom prst="rect">
            <a:avLst/>
          </a:prstGeom>
        </p:spPr>
        <p:txBody>
          <a:bodyPr lIns="91425" tIns="91425" rIns="91425" bIns="91425" anchor="t" anchorCtr="0">
            <a:noAutofit/>
          </a:bodyPr>
          <a:lstStyle/>
          <a:p>
            <a:pPr lvl="0" rtl="0">
              <a:spcBef>
                <a:spcPts val="0"/>
              </a:spcBef>
              <a:buNone/>
            </a:pPr>
            <a:r>
              <a:rPr lang="en"/>
              <a:t>You have 10 minutes to practice AND record. Must be posted/returned by 5pm. Designate someone to record, give pitch, be starter.</a:t>
            </a:r>
          </a:p>
          <a:p>
            <a:pPr marL="457200" lvl="0" indent="-228600" rtl="0">
              <a:spcBef>
                <a:spcPts val="0"/>
              </a:spcBef>
              <a:buAutoNum type="arabicPeriod"/>
            </a:pPr>
            <a:r>
              <a:rPr lang="en"/>
              <a:t>Turn to pg. ___ in your music.</a:t>
            </a:r>
          </a:p>
          <a:p>
            <a:pPr marL="457200" lvl="0" indent="-228600" rtl="0">
              <a:spcBef>
                <a:spcPts val="0"/>
              </a:spcBef>
              <a:buAutoNum type="arabicPeriod"/>
            </a:pPr>
            <a:r>
              <a:rPr lang="en"/>
              <a:t>Determine the key and sing the triad pattern.</a:t>
            </a:r>
          </a:p>
          <a:p>
            <a:pPr marL="457200" lvl="0" indent="-228600" rtl="0">
              <a:spcBef>
                <a:spcPts val="0"/>
              </a:spcBef>
              <a:buAutoNum type="arabicPeriod"/>
            </a:pPr>
            <a:r>
              <a:rPr lang="en"/>
              <a:t>Chant syllables in rhythm.</a:t>
            </a:r>
          </a:p>
          <a:p>
            <a:pPr marL="457200" lvl="0" indent="-228600" rtl="0">
              <a:spcBef>
                <a:spcPts val="0"/>
              </a:spcBef>
              <a:buAutoNum type="arabicPeriod"/>
            </a:pPr>
            <a:r>
              <a:rPr lang="en"/>
              <a:t>Review tricky parts.</a:t>
            </a:r>
          </a:p>
          <a:p>
            <a:pPr marL="457200" lvl="0" indent="-228600" rtl="0">
              <a:spcBef>
                <a:spcPts val="0"/>
              </a:spcBef>
              <a:buAutoNum type="arabicPeriod"/>
            </a:pPr>
            <a:r>
              <a:rPr lang="en"/>
              <a:t>Start recording.</a:t>
            </a:r>
          </a:p>
          <a:p>
            <a:pPr marL="457200" lvl="0" indent="-228600" rtl="0">
              <a:spcBef>
                <a:spcPts val="0"/>
              </a:spcBef>
              <a:buAutoNum type="arabicPeriod"/>
            </a:pPr>
            <a:r>
              <a:rPr lang="en"/>
              <a:t>Play Do. Sing triad pattern. Sing starting pitch.</a:t>
            </a:r>
          </a:p>
          <a:p>
            <a:pPr marL="457200" lvl="0" indent="-228600">
              <a:spcBef>
                <a:spcPts val="0"/>
              </a:spcBef>
              <a:buAutoNum type="arabicPeriod"/>
            </a:pPr>
            <a:r>
              <a:rPr lang="en"/>
              <a:t>Count off one measure and perform in Solfege.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30800" y="1889700"/>
            <a:ext cx="8282400" cy="1516500"/>
          </a:xfrm>
          <a:prstGeom prst="rect">
            <a:avLst/>
          </a:prstGeom>
        </p:spPr>
        <p:txBody>
          <a:bodyPr lIns="91425" tIns="91425" rIns="91425" bIns="91425" anchor="ctr" anchorCtr="0">
            <a:noAutofit/>
          </a:bodyPr>
          <a:lstStyle/>
          <a:p>
            <a:pPr lvl="0">
              <a:spcBef>
                <a:spcPts val="0"/>
              </a:spcBef>
              <a:buNone/>
            </a:pPr>
            <a:r>
              <a:rPr lang="en"/>
              <a:t>Resources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Shape 74"/>
          <p:cNvPicPr preferRelativeResize="0"/>
          <p:nvPr/>
        </p:nvPicPr>
        <p:blipFill>
          <a:blip r:embed="rId3">
            <a:alphaModFix/>
          </a:blip>
          <a:stretch>
            <a:fillRect/>
          </a:stretch>
        </p:blipFill>
        <p:spPr>
          <a:xfrm>
            <a:off x="259000" y="613350"/>
            <a:ext cx="8884999" cy="2296499"/>
          </a:xfrm>
          <a:prstGeom prst="rect">
            <a:avLst/>
          </a:prstGeom>
          <a:noFill/>
          <a:ln>
            <a:noFill/>
          </a:ln>
        </p:spPr>
      </p:pic>
      <p:sp>
        <p:nvSpPr>
          <p:cNvPr id="75" name="Shape 75"/>
          <p:cNvSpPr txBox="1"/>
          <p:nvPr/>
        </p:nvSpPr>
        <p:spPr>
          <a:xfrm>
            <a:off x="680500" y="3673475"/>
            <a:ext cx="4434000" cy="295500"/>
          </a:xfrm>
          <a:prstGeom prst="rect">
            <a:avLst/>
          </a:prstGeom>
          <a:noFill/>
          <a:ln>
            <a:noFill/>
          </a:ln>
        </p:spPr>
        <p:txBody>
          <a:bodyPr lIns="91425" tIns="91425" rIns="91425" bIns="91425" anchor="t" anchorCtr="0">
            <a:noAutofit/>
          </a:bodyPr>
          <a:lstStyle/>
          <a:p>
            <a:pPr lvl="0">
              <a:spcBef>
                <a:spcPts val="0"/>
              </a:spcBef>
              <a:buNone/>
            </a:pPr>
            <a:r>
              <a:rPr lang="en"/>
              <a:t>Credit: Elizabeth Emigh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90250" y="528900"/>
            <a:ext cx="8246700" cy="3616500"/>
          </a:xfrm>
          <a:prstGeom prst="rect">
            <a:avLst/>
          </a:prstGeom>
        </p:spPr>
        <p:txBody>
          <a:bodyPr lIns="91425" tIns="91425" rIns="91425" bIns="91425" anchor="ctr" anchorCtr="0">
            <a:noAutofit/>
          </a:bodyPr>
          <a:lstStyle/>
          <a:p>
            <a:pPr lvl="0">
              <a:spcBef>
                <a:spcPts val="0"/>
              </a:spcBef>
              <a:buNone/>
            </a:pPr>
            <a:r>
              <a:rPr lang="en"/>
              <a:t>SightReadingFactory.com</a:t>
            </a:r>
          </a:p>
          <a:p>
            <a:pPr lvl="0">
              <a:spcBef>
                <a:spcPts val="0"/>
              </a:spcBef>
              <a:buNone/>
            </a:pPr>
            <a:endParaRPr sz="1800">
              <a:solidFill>
                <a:srgbClr val="FFFFFF"/>
              </a:solidFill>
            </a:endParaRPr>
          </a:p>
          <a:p>
            <a:pPr lvl="0">
              <a:spcBef>
                <a:spcPts val="0"/>
              </a:spcBef>
              <a:buNone/>
            </a:pPr>
            <a:r>
              <a:rPr lang="en" sz="1800" u="sng">
                <a:solidFill>
                  <a:schemeClr val="hlink"/>
                </a:solidFill>
                <a:hlinkClick r:id="rId3"/>
              </a:rPr>
              <a:t>https://www.sightreadingfactory.com/</a:t>
            </a:r>
          </a:p>
          <a:p>
            <a:pPr lvl="0">
              <a:spcBef>
                <a:spcPts val="0"/>
              </a:spcBef>
              <a:buNone/>
            </a:pPr>
            <a:endParaRPr sz="1800">
              <a:solidFill>
                <a:srgbClr val="FFFFFF"/>
              </a:solidFill>
            </a:endParaRPr>
          </a:p>
          <a:p>
            <a:pPr lvl="0">
              <a:spcBef>
                <a:spcPts val="0"/>
              </a:spcBef>
              <a:buNone/>
            </a:pPr>
            <a:r>
              <a:rPr lang="en" sz="1800">
                <a:solidFill>
                  <a:srgbClr val="FFFFFF"/>
                </a:solidFill>
              </a:rPr>
              <a:t>Promo Code for 20% off a subscription (Exp. Nov 15, 2016)</a:t>
            </a:r>
          </a:p>
          <a:p>
            <a:pPr lvl="0">
              <a:spcBef>
                <a:spcPts val="0"/>
              </a:spcBef>
              <a:buNone/>
            </a:pPr>
            <a:r>
              <a:rPr lang="en" sz="3600">
                <a:solidFill>
                  <a:srgbClr val="000000"/>
                </a:solidFill>
              </a:rPr>
              <a:t>mmea1617</a:t>
            </a:r>
          </a:p>
          <a:p>
            <a:pPr lvl="0">
              <a:spcBef>
                <a:spcPts val="0"/>
              </a:spcBef>
              <a:buNone/>
            </a:pPr>
            <a:endParaRPr sz="180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90250" y="528900"/>
            <a:ext cx="5678100" cy="4085700"/>
          </a:xfrm>
          <a:prstGeom prst="rect">
            <a:avLst/>
          </a:prstGeom>
        </p:spPr>
        <p:txBody>
          <a:bodyPr lIns="91425" tIns="91425" rIns="91425" bIns="91425" anchor="ctr" anchorCtr="0">
            <a:noAutofit/>
          </a:bodyPr>
          <a:lstStyle/>
          <a:p>
            <a:pPr lvl="0">
              <a:spcBef>
                <a:spcPts val="0"/>
              </a:spcBef>
              <a:buNone/>
            </a:pPr>
            <a:r>
              <a:rPr lang="en">
                <a:solidFill>
                  <a:srgbClr val="FFFFFF"/>
                </a:solidFill>
              </a:rPr>
              <a:t>Melodia (an old sight singing book)</a:t>
            </a:r>
          </a:p>
          <a:p>
            <a:pPr lvl="0">
              <a:spcBef>
                <a:spcPts val="0"/>
              </a:spcBef>
              <a:buNone/>
            </a:pPr>
            <a:r>
              <a:rPr lang="en" u="sng">
                <a:solidFill>
                  <a:schemeClr val="hlink"/>
                </a:solidFill>
                <a:hlinkClick r:id="rId3"/>
              </a:rPr>
              <a:t>Melodia</a:t>
            </a:r>
          </a:p>
          <a:p>
            <a:pPr lvl="0">
              <a:spcBef>
                <a:spcPts val="0"/>
              </a:spcBef>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42974" y="528900"/>
            <a:ext cx="5993400" cy="4085700"/>
          </a:xfrm>
          <a:prstGeom prst="rect">
            <a:avLst/>
          </a:prstGeom>
        </p:spPr>
        <p:txBody>
          <a:bodyPr lIns="91425" tIns="91425" rIns="91425" bIns="91425" anchor="ctr" anchorCtr="0">
            <a:noAutofit/>
          </a:bodyPr>
          <a:lstStyle/>
          <a:p>
            <a:pPr lvl="0">
              <a:spcBef>
                <a:spcPts val="0"/>
              </a:spcBef>
              <a:buNone/>
            </a:pPr>
            <a:r>
              <a:rPr lang="en"/>
              <a:t>Theta Music Trainer</a:t>
            </a:r>
          </a:p>
          <a:p>
            <a:pPr lvl="0">
              <a:spcBef>
                <a:spcPts val="0"/>
              </a:spcBef>
              <a:buNone/>
            </a:pPr>
            <a:r>
              <a:rPr lang="en" sz="1800" u="sng">
                <a:solidFill>
                  <a:schemeClr val="hlink"/>
                </a:solidFill>
                <a:latin typeface="Arial"/>
                <a:ea typeface="Arial"/>
                <a:cs typeface="Arial"/>
                <a:sym typeface="Arial"/>
                <a:hlinkClick r:id="rId3"/>
              </a:rPr>
              <a:t>https://trainer.thetamusic.com/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90250" y="528900"/>
            <a:ext cx="5678100" cy="4085700"/>
          </a:xfrm>
          <a:prstGeom prst="rect">
            <a:avLst/>
          </a:prstGeom>
        </p:spPr>
        <p:txBody>
          <a:bodyPr lIns="91425" tIns="91425" rIns="91425" bIns="91425" anchor="ctr" anchorCtr="0">
            <a:noAutofit/>
          </a:bodyPr>
          <a:lstStyle/>
          <a:p>
            <a:pPr lvl="0" rtl="0">
              <a:spcBef>
                <a:spcPts val="0"/>
              </a:spcBef>
              <a:buNone/>
            </a:pPr>
            <a:r>
              <a:rPr lang="en"/>
              <a:t>Noteflight</a:t>
            </a:r>
          </a:p>
          <a:p>
            <a:pPr lvl="0">
              <a:spcBef>
                <a:spcPts val="0"/>
              </a:spcBef>
              <a:buNone/>
            </a:pPr>
            <a:r>
              <a:rPr lang="en" sz="1800" u="sng">
                <a:solidFill>
                  <a:schemeClr val="hlink"/>
                </a:solidFill>
                <a:latin typeface="Arial"/>
                <a:ea typeface="Arial"/>
                <a:cs typeface="Arial"/>
                <a:sym typeface="Arial"/>
                <a:hlinkClick r:id="rId3"/>
              </a:rPr>
              <a:t>https://ap-music-theory-16-17.sites.noteflight.com/</a:t>
            </a:r>
          </a:p>
          <a:p>
            <a:pPr lvl="0" rtl="0">
              <a:spcBef>
                <a:spcPts val="0"/>
              </a:spcBef>
              <a:buNone/>
            </a:pPr>
            <a:r>
              <a:rPr lang="en" u="sng">
                <a:solidFill>
                  <a:schemeClr val="hlink"/>
                </a:solidFill>
                <a:hlinkClick r:id="rId4"/>
              </a:rPr>
              <a:t>Request a free demo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90250" y="528900"/>
            <a:ext cx="5678100" cy="4085700"/>
          </a:xfrm>
          <a:prstGeom prst="rect">
            <a:avLst/>
          </a:prstGeom>
        </p:spPr>
        <p:txBody>
          <a:bodyPr lIns="91425" tIns="91425" rIns="91425" bIns="91425" anchor="ctr" anchorCtr="0">
            <a:noAutofit/>
          </a:bodyPr>
          <a:lstStyle/>
          <a:p>
            <a:pPr lvl="0" rtl="0">
              <a:spcBef>
                <a:spcPts val="0"/>
              </a:spcBef>
              <a:buNone/>
            </a:pPr>
            <a:r>
              <a:rPr lang="en"/>
              <a:t>Toned Ear</a:t>
            </a:r>
          </a:p>
          <a:p>
            <a:pPr lvl="0" rtl="0">
              <a:spcBef>
                <a:spcPts val="0"/>
              </a:spcBef>
              <a:buNone/>
            </a:pPr>
            <a:r>
              <a:rPr lang="en" sz="1800" u="sng">
                <a:solidFill>
                  <a:schemeClr val="hlink"/>
                </a:solidFill>
                <a:latin typeface="Arial"/>
                <a:ea typeface="Arial"/>
                <a:cs typeface="Arial"/>
                <a:sym typeface="Arial"/>
                <a:hlinkClick r:id="rId3"/>
              </a:rPr>
              <a:t>http://tonedear.com/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90250" y="528900"/>
            <a:ext cx="5678100" cy="4085700"/>
          </a:xfrm>
          <a:prstGeom prst="rect">
            <a:avLst/>
          </a:prstGeom>
        </p:spPr>
        <p:txBody>
          <a:bodyPr lIns="91425" tIns="91425" rIns="91425" bIns="91425" anchor="ctr" anchorCtr="0">
            <a:noAutofit/>
          </a:bodyPr>
          <a:lstStyle/>
          <a:p>
            <a:pPr lvl="0" rtl="0">
              <a:spcBef>
                <a:spcPts val="0"/>
              </a:spcBef>
              <a:buNone/>
            </a:pPr>
            <a:r>
              <a:rPr lang="en"/>
              <a:t>The Practice Room</a:t>
            </a:r>
          </a:p>
          <a:p>
            <a:pPr lvl="0" rtl="0">
              <a:spcBef>
                <a:spcPts val="0"/>
              </a:spcBef>
              <a:buNone/>
            </a:pPr>
            <a:r>
              <a:rPr lang="en" sz="1800" u="sng">
                <a:solidFill>
                  <a:schemeClr val="hlink"/>
                </a:solidFill>
                <a:latin typeface="Arial"/>
                <a:ea typeface="Arial"/>
                <a:cs typeface="Arial"/>
                <a:sym typeface="Arial"/>
                <a:hlinkClick r:id="rId3"/>
              </a:rPr>
              <a:t>http://www.thepracticeroom.net/login.php</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90250" y="528900"/>
            <a:ext cx="5678100" cy="4085700"/>
          </a:xfrm>
          <a:prstGeom prst="rect">
            <a:avLst/>
          </a:prstGeom>
        </p:spPr>
        <p:txBody>
          <a:bodyPr lIns="91425" tIns="91425" rIns="91425" bIns="91425" anchor="ctr" anchorCtr="0">
            <a:noAutofit/>
          </a:bodyPr>
          <a:lstStyle/>
          <a:p>
            <a:pPr lvl="0" rtl="0">
              <a:spcBef>
                <a:spcPts val="0"/>
              </a:spcBef>
              <a:buNone/>
            </a:pPr>
            <a:r>
              <a:rPr lang="en"/>
              <a:t>Teoria</a:t>
            </a:r>
          </a:p>
          <a:p>
            <a:pPr lvl="0" rtl="0">
              <a:spcBef>
                <a:spcPts val="0"/>
              </a:spcBef>
              <a:buNone/>
            </a:pPr>
            <a:r>
              <a:rPr lang="en" sz="1800" u="sng">
                <a:solidFill>
                  <a:schemeClr val="hlink"/>
                </a:solidFill>
                <a:latin typeface="Arial"/>
                <a:ea typeface="Arial"/>
                <a:cs typeface="Arial"/>
                <a:sym typeface="Arial"/>
                <a:hlinkClick r:id="rId3"/>
              </a:rPr>
              <a:t>https://www.teoria.com/en/exercises/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512100" y="180900"/>
            <a:ext cx="3540300" cy="869700"/>
          </a:xfrm>
          <a:prstGeom prst="rect">
            <a:avLst/>
          </a:prstGeom>
        </p:spPr>
        <p:txBody>
          <a:bodyPr lIns="91425" tIns="91425" rIns="91425" bIns="91425" anchor="b" anchorCtr="0">
            <a:noAutofit/>
          </a:bodyPr>
          <a:lstStyle/>
          <a:p>
            <a:pPr lvl="0">
              <a:spcBef>
                <a:spcPts val="0"/>
              </a:spcBef>
              <a:buNone/>
            </a:pPr>
            <a:r>
              <a:rPr lang="en"/>
              <a:t>Contact or more pages</a:t>
            </a:r>
          </a:p>
        </p:txBody>
      </p:sp>
      <p:sp>
        <p:nvSpPr>
          <p:cNvPr id="282" name="Shape 282"/>
          <p:cNvSpPr txBox="1">
            <a:spLocks noGrp="1"/>
          </p:cNvSpPr>
          <p:nvPr>
            <p:ph type="body" idx="1"/>
          </p:nvPr>
        </p:nvSpPr>
        <p:spPr>
          <a:xfrm>
            <a:off x="3512100" y="1008602"/>
            <a:ext cx="2808000" cy="1312199"/>
          </a:xfrm>
          <a:prstGeom prst="rect">
            <a:avLst/>
          </a:prstGeom>
        </p:spPr>
        <p:txBody>
          <a:bodyPr lIns="91425" tIns="91425" rIns="91425" bIns="91425" anchor="t" anchorCtr="0">
            <a:noAutofit/>
          </a:bodyPr>
          <a:lstStyle/>
          <a:p>
            <a:pPr lvl="0" rtl="0">
              <a:spcBef>
                <a:spcPts val="0"/>
              </a:spcBef>
              <a:spcAft>
                <a:spcPts val="0"/>
              </a:spcAft>
              <a:buNone/>
            </a:pPr>
            <a:r>
              <a:rPr lang="en" sz="1400" b="1"/>
              <a:t>Troy Bashor</a:t>
            </a:r>
          </a:p>
          <a:p>
            <a:pPr lvl="0" rtl="0">
              <a:spcBef>
                <a:spcPts val="0"/>
              </a:spcBef>
              <a:spcAft>
                <a:spcPts val="0"/>
              </a:spcAft>
              <a:buNone/>
            </a:pPr>
            <a:r>
              <a:rPr lang="en" sz="1400" b="1"/>
              <a:t>Frenchtown High School</a:t>
            </a:r>
          </a:p>
          <a:p>
            <a:pPr lvl="0">
              <a:spcBef>
                <a:spcPts val="0"/>
              </a:spcBef>
              <a:spcAft>
                <a:spcPts val="0"/>
              </a:spcAft>
              <a:buNone/>
            </a:pPr>
            <a:r>
              <a:rPr lang="en" sz="1400" u="sng">
                <a:solidFill>
                  <a:schemeClr val="hlink"/>
                </a:solidFill>
                <a:hlinkClick r:id="rId3"/>
              </a:rPr>
              <a:t>troybashor@gmail.com</a:t>
            </a:r>
            <a:r>
              <a:rPr lang="en" sz="1400"/>
              <a:t> </a:t>
            </a:r>
          </a:p>
          <a:p>
            <a:pPr lvl="0">
              <a:spcBef>
                <a:spcPts val="0"/>
              </a:spcBef>
              <a:spcAft>
                <a:spcPts val="0"/>
              </a:spcAft>
              <a:buNone/>
            </a:pPr>
            <a:r>
              <a:rPr lang="en" sz="1400" u="sng">
                <a:solidFill>
                  <a:schemeClr val="hlink"/>
                </a:solidFill>
                <a:hlinkClick r:id="rId4"/>
              </a:rPr>
              <a:t>www.ftsd.org/music</a:t>
            </a:r>
            <a:r>
              <a:rPr lang="en" sz="1400"/>
              <a:t> </a:t>
            </a:r>
          </a:p>
        </p:txBody>
      </p:sp>
      <p:sp>
        <p:nvSpPr>
          <p:cNvPr id="283" name="Shape 283"/>
          <p:cNvSpPr txBox="1">
            <a:spLocks noGrp="1"/>
          </p:cNvSpPr>
          <p:nvPr>
            <p:ph type="body" idx="1"/>
          </p:nvPr>
        </p:nvSpPr>
        <p:spPr>
          <a:xfrm>
            <a:off x="3509675" y="2260350"/>
            <a:ext cx="5246100" cy="1312200"/>
          </a:xfrm>
          <a:prstGeom prst="rect">
            <a:avLst/>
          </a:prstGeom>
        </p:spPr>
        <p:txBody>
          <a:bodyPr lIns="91425" tIns="91425" rIns="91425" bIns="91425" anchor="t" anchorCtr="0">
            <a:noAutofit/>
          </a:bodyPr>
          <a:lstStyle/>
          <a:p>
            <a:pPr lvl="0" rtl="0">
              <a:spcBef>
                <a:spcPts val="0"/>
              </a:spcBef>
              <a:spcAft>
                <a:spcPts val="0"/>
              </a:spcAft>
              <a:buNone/>
            </a:pPr>
            <a:r>
              <a:rPr lang="en" sz="1400" b="1"/>
              <a:t>Morgan Jones</a:t>
            </a:r>
          </a:p>
          <a:p>
            <a:pPr lvl="0" rtl="0">
              <a:spcBef>
                <a:spcPts val="0"/>
              </a:spcBef>
              <a:spcAft>
                <a:spcPts val="0"/>
              </a:spcAft>
              <a:buNone/>
            </a:pPr>
            <a:r>
              <a:rPr lang="en" sz="1400" b="1"/>
              <a:t>Florence-Carlton High School</a:t>
            </a:r>
          </a:p>
          <a:p>
            <a:pPr lvl="0" rtl="0">
              <a:spcBef>
                <a:spcPts val="0"/>
              </a:spcBef>
              <a:spcAft>
                <a:spcPts val="0"/>
              </a:spcAft>
              <a:buNone/>
            </a:pPr>
            <a:r>
              <a:rPr lang="en" sz="1400" u="sng">
                <a:solidFill>
                  <a:schemeClr val="hlink"/>
                </a:solidFill>
                <a:hlinkClick r:id="rId5"/>
              </a:rPr>
              <a:t>jonesm@florence.k12.mt.us</a:t>
            </a:r>
          </a:p>
          <a:p>
            <a:pPr lvl="0" rtl="0">
              <a:spcBef>
                <a:spcPts val="0"/>
              </a:spcBef>
              <a:spcAft>
                <a:spcPts val="0"/>
              </a:spcAft>
              <a:buNone/>
            </a:pPr>
            <a:r>
              <a:rPr lang="en" sz="1400" u="sng">
                <a:solidFill>
                  <a:schemeClr val="hlink"/>
                </a:solidFill>
                <a:hlinkClick r:id="rId6"/>
              </a:rPr>
              <a:t>http://www.florence.k12.mt.us/Domain/148</a:t>
            </a:r>
            <a:r>
              <a:rPr lang="en" sz="1400"/>
              <a:t> </a:t>
            </a:r>
          </a:p>
          <a:p>
            <a:pPr lvl="0" rtl="0">
              <a:spcBef>
                <a:spcPts val="0"/>
              </a:spcBef>
              <a:spcAft>
                <a:spcPts val="0"/>
              </a:spcAft>
              <a:buNone/>
            </a:pPr>
            <a:endParaRPr sz="1400"/>
          </a:p>
        </p:txBody>
      </p:sp>
      <p:sp>
        <p:nvSpPr>
          <p:cNvPr id="284" name="Shape 284"/>
          <p:cNvSpPr txBox="1">
            <a:spLocks noGrp="1"/>
          </p:cNvSpPr>
          <p:nvPr>
            <p:ph type="body" idx="1"/>
          </p:nvPr>
        </p:nvSpPr>
        <p:spPr>
          <a:xfrm>
            <a:off x="3483000" y="3599400"/>
            <a:ext cx="3195000" cy="1312200"/>
          </a:xfrm>
          <a:prstGeom prst="rect">
            <a:avLst/>
          </a:prstGeom>
        </p:spPr>
        <p:txBody>
          <a:bodyPr lIns="91425" tIns="91425" rIns="91425" bIns="91425" anchor="t" anchorCtr="0">
            <a:noAutofit/>
          </a:bodyPr>
          <a:lstStyle/>
          <a:p>
            <a:pPr lvl="0" rtl="0">
              <a:spcBef>
                <a:spcPts val="0"/>
              </a:spcBef>
              <a:spcAft>
                <a:spcPts val="0"/>
              </a:spcAft>
              <a:buNone/>
            </a:pPr>
            <a:r>
              <a:rPr lang="en" sz="1400" b="1"/>
              <a:t>Jessica Franks</a:t>
            </a:r>
          </a:p>
          <a:p>
            <a:pPr lvl="0" rtl="0">
              <a:spcBef>
                <a:spcPts val="0"/>
              </a:spcBef>
              <a:spcAft>
                <a:spcPts val="0"/>
              </a:spcAft>
              <a:buNone/>
            </a:pPr>
            <a:r>
              <a:rPr lang="en" sz="1400" b="1"/>
              <a:t>Sentinel High School</a:t>
            </a:r>
          </a:p>
          <a:p>
            <a:pPr lvl="0" rtl="0">
              <a:spcBef>
                <a:spcPts val="0"/>
              </a:spcBef>
              <a:spcAft>
                <a:spcPts val="0"/>
              </a:spcAft>
              <a:buNone/>
            </a:pPr>
            <a:r>
              <a:rPr lang="en" sz="1400" u="sng">
                <a:solidFill>
                  <a:schemeClr val="hlink"/>
                </a:solidFill>
                <a:hlinkClick r:id="rId7"/>
              </a:rPr>
              <a:t>jfranks@mcpsmt.org</a:t>
            </a:r>
            <a:r>
              <a:rPr lang="en" sz="1400"/>
              <a:t> </a:t>
            </a:r>
          </a:p>
          <a:p>
            <a:pPr lvl="0" rtl="0">
              <a:spcBef>
                <a:spcPts val="0"/>
              </a:spcBef>
              <a:spcAft>
                <a:spcPts val="0"/>
              </a:spcAft>
              <a:buNone/>
            </a:pPr>
            <a:r>
              <a:rPr lang="en" sz="1400" u="sng">
                <a:solidFill>
                  <a:schemeClr val="hlink"/>
                </a:solidFill>
                <a:hlinkClick r:id="rId8"/>
              </a:rPr>
              <a:t>sentinelchoirs.blogspot.com</a:t>
            </a:r>
            <a:r>
              <a:rPr lang="en" sz="140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631800"/>
            <a:ext cx="2807999" cy="755699"/>
          </a:xfrm>
          <a:prstGeom prst="rect">
            <a:avLst/>
          </a:prstGeom>
        </p:spPr>
        <p:txBody>
          <a:bodyPr lIns="91425" tIns="91425" rIns="91425" bIns="91425" anchor="b" anchorCtr="0">
            <a:noAutofit/>
          </a:bodyPr>
          <a:lstStyle/>
          <a:p>
            <a:pPr lvl="0">
              <a:spcBef>
                <a:spcPts val="0"/>
              </a:spcBef>
              <a:buNone/>
            </a:pPr>
            <a:r>
              <a:rPr lang="en"/>
              <a:t>Want to find this information later?</a:t>
            </a:r>
          </a:p>
        </p:txBody>
      </p:sp>
      <p:sp>
        <p:nvSpPr>
          <p:cNvPr id="81" name="Shape 81"/>
          <p:cNvSpPr txBox="1">
            <a:spLocks noGrp="1"/>
          </p:cNvSpPr>
          <p:nvPr>
            <p:ph type="body" idx="1"/>
          </p:nvPr>
        </p:nvSpPr>
        <p:spPr>
          <a:xfrm>
            <a:off x="304800" y="1618199"/>
            <a:ext cx="3048000" cy="1106400"/>
          </a:xfrm>
          <a:prstGeom prst="rect">
            <a:avLst/>
          </a:prstGeom>
        </p:spPr>
        <p:txBody>
          <a:bodyPr lIns="91425" tIns="91425" rIns="91425" bIns="91425" anchor="t" anchorCtr="0">
            <a:noAutofit/>
          </a:bodyPr>
          <a:lstStyle/>
          <a:p>
            <a:pPr lvl="0">
              <a:spcBef>
                <a:spcPts val="0"/>
              </a:spcBef>
              <a:buNone/>
            </a:pPr>
            <a:r>
              <a:rPr lang="en" sz="2000" u="sng" dirty="0">
                <a:solidFill>
                  <a:schemeClr val="hlink"/>
                </a:solidFill>
                <a:hlinkClick r:id="rId3"/>
              </a:rPr>
              <a:t>www.ftsd.org/music</a:t>
            </a:r>
            <a:endParaRPr lang="en" sz="2000" u="sng" dirty="0">
              <a:solidFill>
                <a:schemeClr val="hlink"/>
              </a:solidFill>
              <a:hlinkClick r:id="rId4"/>
            </a:endParaRPr>
          </a:p>
          <a:p>
            <a:pPr lvl="0">
              <a:spcBef>
                <a:spcPts val="0"/>
              </a:spcBef>
              <a:buNone/>
            </a:pPr>
            <a:r>
              <a:rPr lang="en" sz="2000" dirty="0"/>
              <a:t>Then click MMEA 2016</a:t>
            </a:r>
          </a:p>
        </p:txBody>
      </p:sp>
      <p:pic>
        <p:nvPicPr>
          <p:cNvPr id="82" name="Shape 82" descr="Open Chromebook laptop computer"/>
          <p:cNvPicPr preferRelativeResize="0"/>
          <p:nvPr/>
        </p:nvPicPr>
        <p:blipFill>
          <a:blip r:embed="rId5">
            <a:alphaModFix/>
          </a:blip>
          <a:stretch>
            <a:fillRect/>
          </a:stretch>
        </p:blipFill>
        <p:spPr>
          <a:xfrm>
            <a:off x="3452975" y="697324"/>
            <a:ext cx="5591976" cy="3315999"/>
          </a:xfrm>
          <a:prstGeom prst="rect">
            <a:avLst/>
          </a:prstGeom>
          <a:noFill/>
          <a:ln>
            <a:noFill/>
          </a:ln>
        </p:spPr>
      </p:pic>
      <p:pic>
        <p:nvPicPr>
          <p:cNvPr id="83" name="Shape 83" descr="background test.JPG"/>
          <p:cNvPicPr preferRelativeResize="0"/>
          <p:nvPr/>
        </p:nvPicPr>
        <p:blipFill rotWithShape="1">
          <a:blip r:embed="rId6">
            <a:alphaModFix/>
          </a:blip>
          <a:srcRect t="4086" b="4086"/>
          <a:stretch/>
        </p:blipFill>
        <p:spPr>
          <a:xfrm>
            <a:off x="4122012" y="1003425"/>
            <a:ext cx="4142048" cy="2335949"/>
          </a:xfrm>
          <a:prstGeom prst="rect">
            <a:avLst/>
          </a:prstGeom>
          <a:noFill/>
          <a:ln>
            <a:noFill/>
          </a:ln>
        </p:spPr>
      </p:pic>
      <p:pic>
        <p:nvPicPr>
          <p:cNvPr id="84" name="Shape 84" descr="Portrait-oriented black smaptphone"/>
          <p:cNvPicPr preferRelativeResize="0"/>
          <p:nvPr/>
        </p:nvPicPr>
        <p:blipFill>
          <a:blip r:embed="rId7">
            <a:alphaModFix/>
          </a:blip>
          <a:stretch>
            <a:fillRect/>
          </a:stretch>
        </p:blipFill>
        <p:spPr>
          <a:xfrm>
            <a:off x="7188600" y="1585374"/>
            <a:ext cx="1675824" cy="3291298"/>
          </a:xfrm>
          <a:prstGeom prst="rect">
            <a:avLst/>
          </a:prstGeom>
          <a:noFill/>
          <a:ln>
            <a:noFill/>
          </a:ln>
        </p:spPr>
      </p:pic>
      <p:pic>
        <p:nvPicPr>
          <p:cNvPr id="85" name="Shape 85" descr="image1.PNG"/>
          <p:cNvPicPr preferRelativeResize="0"/>
          <p:nvPr/>
        </p:nvPicPr>
        <p:blipFill rotWithShape="1">
          <a:blip r:embed="rId8">
            <a:alphaModFix/>
          </a:blip>
          <a:srcRect/>
          <a:stretch/>
        </p:blipFill>
        <p:spPr>
          <a:xfrm>
            <a:off x="7269175" y="1858794"/>
            <a:ext cx="1514674" cy="26927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372500"/>
            <a:ext cx="8520599" cy="733499"/>
          </a:xfrm>
          <a:prstGeom prst="rect">
            <a:avLst/>
          </a:prstGeom>
        </p:spPr>
        <p:txBody>
          <a:bodyPr lIns="91425" tIns="91425" rIns="91425" bIns="91425" anchor="b" anchorCtr="0">
            <a:noAutofit/>
          </a:bodyPr>
          <a:lstStyle/>
          <a:p>
            <a:pPr lvl="0">
              <a:spcBef>
                <a:spcPts val="0"/>
              </a:spcBef>
              <a:buNone/>
            </a:pPr>
            <a:r>
              <a:rPr lang="en"/>
              <a:t>About Us</a:t>
            </a:r>
          </a:p>
        </p:txBody>
      </p:sp>
      <p:sp>
        <p:nvSpPr>
          <p:cNvPr id="91" name="Shape 91"/>
          <p:cNvSpPr txBox="1">
            <a:spLocks noGrp="1"/>
          </p:cNvSpPr>
          <p:nvPr>
            <p:ph type="body" idx="1"/>
          </p:nvPr>
        </p:nvSpPr>
        <p:spPr>
          <a:xfrm>
            <a:off x="311700" y="1316425"/>
            <a:ext cx="8520600" cy="3620400"/>
          </a:xfrm>
          <a:prstGeom prst="rect">
            <a:avLst/>
          </a:prstGeom>
        </p:spPr>
        <p:txBody>
          <a:bodyPr lIns="91425" tIns="91425" rIns="91425" bIns="91425" anchor="t" anchorCtr="0">
            <a:noAutofit/>
          </a:bodyPr>
          <a:lstStyle/>
          <a:p>
            <a:pPr lvl="0">
              <a:spcBef>
                <a:spcPts val="0"/>
              </a:spcBef>
              <a:buNone/>
            </a:pPr>
            <a:r>
              <a:rPr lang="en" sz="1600"/>
              <a:t>Jessica teaches choir, AP Music Theory, and the school musical at Sentinel HS in Missoula.  She has a bachelor’s in Music Education  from West Virginia University and a master’s in Fine Arts from UM.</a:t>
            </a:r>
          </a:p>
          <a:p>
            <a:pPr lvl="0">
              <a:spcBef>
                <a:spcPts val="0"/>
              </a:spcBef>
              <a:buNone/>
            </a:pPr>
            <a:r>
              <a:rPr lang="en" sz="1600"/>
              <a:t>Morgan teaches the middle school and high school choirs at Florence-Carlton School in the Bitterroot Valley. She has a Bachelor’s in Music Education and a Master’s in Vocal Performance.</a:t>
            </a:r>
          </a:p>
          <a:p>
            <a:pPr lvl="0">
              <a:spcBef>
                <a:spcPts val="0"/>
              </a:spcBef>
              <a:buNone/>
            </a:pPr>
            <a:r>
              <a:rPr lang="en" sz="1600"/>
              <a:t>Troy teaches junior high choirs, high school choirs, AP Music Theory, high school percussion ensemble, theater and stage crafting in Frenchtown. He has his Bachelor’s and Master’s of Music Education from the University of Montana.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descr="SR1.jpg"/>
          <p:cNvPicPr preferRelativeResize="0"/>
          <p:nvPr/>
        </p:nvPicPr>
        <p:blipFill rotWithShape="1">
          <a:blip r:embed="rId3">
            <a:alphaModFix/>
          </a:blip>
          <a:srcRect l="2217" r="2217"/>
          <a:stretch/>
        </p:blipFill>
        <p:spPr>
          <a:xfrm>
            <a:off x="0" y="0"/>
            <a:ext cx="2482425" cy="2586025"/>
          </a:xfrm>
          <a:prstGeom prst="rect">
            <a:avLst/>
          </a:prstGeom>
          <a:noFill/>
          <a:ln>
            <a:noFill/>
          </a:ln>
        </p:spPr>
      </p:pic>
      <p:pic>
        <p:nvPicPr>
          <p:cNvPr id="97" name="Shape 97" descr="SR3.JPG"/>
          <p:cNvPicPr preferRelativeResize="0"/>
          <p:nvPr/>
        </p:nvPicPr>
        <p:blipFill rotWithShape="1">
          <a:blip r:embed="rId4">
            <a:alphaModFix/>
          </a:blip>
          <a:srcRect t="4212" b="4203"/>
          <a:stretch/>
        </p:blipFill>
        <p:spPr>
          <a:xfrm>
            <a:off x="6910074" y="0"/>
            <a:ext cx="2233924" cy="2535199"/>
          </a:xfrm>
          <a:prstGeom prst="rect">
            <a:avLst/>
          </a:prstGeom>
          <a:noFill/>
          <a:ln>
            <a:noFill/>
          </a:ln>
        </p:spPr>
      </p:pic>
      <p:pic>
        <p:nvPicPr>
          <p:cNvPr id="98" name="Shape 98" descr="SR2.jpg"/>
          <p:cNvPicPr preferRelativeResize="0"/>
          <p:nvPr/>
        </p:nvPicPr>
        <p:blipFill rotWithShape="1">
          <a:blip r:embed="rId5">
            <a:alphaModFix/>
          </a:blip>
          <a:srcRect l="465" r="465"/>
          <a:stretch/>
        </p:blipFill>
        <p:spPr>
          <a:xfrm>
            <a:off x="5070925" y="2737425"/>
            <a:ext cx="4023151" cy="2406073"/>
          </a:xfrm>
          <a:prstGeom prst="rect">
            <a:avLst/>
          </a:prstGeom>
          <a:noFill/>
          <a:ln>
            <a:noFill/>
          </a:ln>
        </p:spPr>
      </p:pic>
      <p:pic>
        <p:nvPicPr>
          <p:cNvPr id="99" name="Shape 99" descr="SR4.jpg"/>
          <p:cNvPicPr preferRelativeResize="0"/>
          <p:nvPr/>
        </p:nvPicPr>
        <p:blipFill rotWithShape="1">
          <a:blip r:embed="rId6">
            <a:alphaModFix/>
          </a:blip>
          <a:srcRect l="2006" r="1996"/>
          <a:stretch/>
        </p:blipFill>
        <p:spPr>
          <a:xfrm>
            <a:off x="0" y="2590800"/>
            <a:ext cx="2482425" cy="2586025"/>
          </a:xfrm>
          <a:prstGeom prst="rect">
            <a:avLst/>
          </a:prstGeom>
          <a:noFill/>
          <a:ln>
            <a:noFill/>
          </a:ln>
        </p:spPr>
      </p:pic>
      <p:pic>
        <p:nvPicPr>
          <p:cNvPr id="100" name="Shape 100" descr="SR5.jpg"/>
          <p:cNvPicPr preferRelativeResize="0"/>
          <p:nvPr/>
        </p:nvPicPr>
        <p:blipFill rotWithShape="1">
          <a:blip r:embed="rId7">
            <a:alphaModFix/>
          </a:blip>
          <a:srcRect t="1219" b="1219"/>
          <a:stretch/>
        </p:blipFill>
        <p:spPr>
          <a:xfrm>
            <a:off x="2540875" y="1645375"/>
            <a:ext cx="2412125" cy="3454250"/>
          </a:xfrm>
          <a:prstGeom prst="rect">
            <a:avLst/>
          </a:prstGeom>
          <a:noFill/>
          <a:ln>
            <a:noFill/>
          </a:ln>
        </p:spPr>
      </p:pic>
      <p:pic>
        <p:nvPicPr>
          <p:cNvPr id="101" name="Shape 101" descr="Image result for sight reading meme"/>
          <p:cNvPicPr preferRelativeResize="0"/>
          <p:nvPr/>
        </p:nvPicPr>
        <p:blipFill>
          <a:blip r:embed="rId8">
            <a:alphaModFix/>
          </a:blip>
          <a:stretch>
            <a:fillRect/>
          </a:stretch>
        </p:blipFill>
        <p:spPr>
          <a:xfrm>
            <a:off x="5003275" y="-499"/>
            <a:ext cx="2068820" cy="2586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Shape 106"/>
          <p:cNvPicPr preferRelativeResize="0"/>
          <p:nvPr/>
        </p:nvPicPr>
        <p:blipFill>
          <a:blip r:embed="rId3">
            <a:alphaModFix/>
          </a:blip>
          <a:stretch>
            <a:fillRect/>
          </a:stretch>
        </p:blipFill>
        <p:spPr>
          <a:xfrm>
            <a:off x="4665150" y="234800"/>
            <a:ext cx="4082100" cy="4683675"/>
          </a:xfrm>
          <a:prstGeom prst="rect">
            <a:avLst/>
          </a:prstGeom>
          <a:noFill/>
          <a:ln>
            <a:noFill/>
          </a:ln>
        </p:spPr>
      </p:pic>
      <p:pic>
        <p:nvPicPr>
          <p:cNvPr id="107" name="Shape 107"/>
          <p:cNvPicPr preferRelativeResize="0"/>
          <p:nvPr/>
        </p:nvPicPr>
        <p:blipFill>
          <a:blip r:embed="rId4">
            <a:alphaModFix/>
          </a:blip>
          <a:stretch>
            <a:fillRect/>
          </a:stretch>
        </p:blipFill>
        <p:spPr>
          <a:xfrm>
            <a:off x="279174" y="151500"/>
            <a:ext cx="4133650" cy="4840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p:cNvPicPr preferRelativeResize="0"/>
          <p:nvPr/>
        </p:nvPicPr>
        <p:blipFill>
          <a:blip r:embed="rId3">
            <a:alphaModFix/>
          </a:blip>
          <a:stretch>
            <a:fillRect/>
          </a:stretch>
        </p:blipFill>
        <p:spPr>
          <a:xfrm>
            <a:off x="222150" y="223050"/>
            <a:ext cx="4109150" cy="4697399"/>
          </a:xfrm>
          <a:prstGeom prst="rect">
            <a:avLst/>
          </a:prstGeom>
          <a:noFill/>
          <a:ln>
            <a:noFill/>
          </a:ln>
        </p:spPr>
      </p:pic>
      <p:pic>
        <p:nvPicPr>
          <p:cNvPr id="113" name="Shape 113"/>
          <p:cNvPicPr preferRelativeResize="0"/>
          <p:nvPr/>
        </p:nvPicPr>
        <p:blipFill>
          <a:blip r:embed="rId4">
            <a:alphaModFix/>
          </a:blip>
          <a:stretch>
            <a:fillRect/>
          </a:stretch>
        </p:blipFill>
        <p:spPr>
          <a:xfrm>
            <a:off x="4621150" y="223050"/>
            <a:ext cx="4357400" cy="4613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30800" y="1889700"/>
            <a:ext cx="8282400" cy="1516500"/>
          </a:xfrm>
          <a:prstGeom prst="rect">
            <a:avLst/>
          </a:prstGeom>
        </p:spPr>
        <p:txBody>
          <a:bodyPr lIns="91425" tIns="91425" rIns="91425" bIns="91425" anchor="ctr" anchorCtr="0">
            <a:noAutofit/>
          </a:bodyPr>
          <a:lstStyle/>
          <a:p>
            <a:pPr lvl="0" rtl="0">
              <a:spcBef>
                <a:spcPts val="0"/>
              </a:spcBef>
              <a:buNone/>
            </a:pPr>
            <a:r>
              <a:rPr lang="en"/>
              <a:t>Video examples</a:t>
            </a:r>
          </a:p>
        </p:txBody>
      </p:sp>
    </p:spTree>
  </p:cSld>
  <p:clrMapOvr>
    <a:masterClrMapping/>
  </p:clrMapOvr>
</p:sld>
</file>

<file path=ppt/theme/theme1.xml><?xml version="1.0" encoding="utf-8"?>
<a:theme xmlns:a="http://schemas.openxmlformats.org/drawingml/2006/main" name="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950</Words>
  <Application>Microsoft Office PowerPoint</Application>
  <PresentationFormat>On-screen Show (16:9)</PresentationFormat>
  <Paragraphs>138</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Oswald</vt:lpstr>
      <vt:lpstr>Arial</vt:lpstr>
      <vt:lpstr>Source Code Pro</vt:lpstr>
      <vt:lpstr>modern-writer</vt:lpstr>
      <vt:lpstr>Strategies For Successful Choral Sight Reading</vt:lpstr>
      <vt:lpstr>Solfege Warm-Ups</vt:lpstr>
      <vt:lpstr>PowerPoint Presentation</vt:lpstr>
      <vt:lpstr>Want to find this information later?</vt:lpstr>
      <vt:lpstr>About Us</vt:lpstr>
      <vt:lpstr>PowerPoint Presentation</vt:lpstr>
      <vt:lpstr>PowerPoint Presentation</vt:lpstr>
      <vt:lpstr>PowerPoint Presentation</vt:lpstr>
      <vt:lpstr>Video examples</vt:lpstr>
      <vt:lpstr>Helpful Links to Videos</vt:lpstr>
      <vt:lpstr>The process</vt:lpstr>
      <vt:lpstr>PowerPoint Presentation</vt:lpstr>
      <vt:lpstr>PowerPoint Presentation</vt:lpstr>
      <vt:lpstr>PowerPoint Presentation</vt:lpstr>
      <vt:lpstr>Larger Schools</vt:lpstr>
      <vt:lpstr>Smaller Schools</vt:lpstr>
      <vt:lpstr>Sight Singing in Middle School</vt:lpstr>
      <vt:lpstr>Written exercises on the board...</vt:lpstr>
      <vt:lpstr>Student Poetry = Great Lyrics</vt:lpstr>
      <vt:lpstr>PowerPoint Presentation</vt:lpstr>
      <vt:lpstr>Tips for success</vt:lpstr>
      <vt:lpstr>PowerPoint Presentation</vt:lpstr>
      <vt:lpstr>Assessment</vt:lpstr>
      <vt:lpstr>Use your literature!</vt:lpstr>
      <vt:lpstr>Written Prompt Examples for Written Assessment</vt:lpstr>
      <vt:lpstr>PowerPoint Presentation</vt:lpstr>
      <vt:lpstr>Planning for Video/Audio Assessment</vt:lpstr>
      <vt:lpstr>Written Prompt Examples for Recorded Assessment</vt:lpstr>
      <vt:lpstr>Resources</vt:lpstr>
      <vt:lpstr>SightReadingFactory.com  https://www.sightreadingfactory.com/  Promo Code for 20% off a subscription (Exp. Nov 15, 2016) mmea1617 </vt:lpstr>
      <vt:lpstr>Melodia (an old sight singing book) Melodia </vt:lpstr>
      <vt:lpstr>Theta Music Trainer https://trainer.thetamusic.com/</vt:lpstr>
      <vt:lpstr>Noteflight https://ap-music-theory-16-17.sites.noteflight.com/ Request a free demo</vt:lpstr>
      <vt:lpstr>Toned Ear http://tonedear.com/</vt:lpstr>
      <vt:lpstr>The Practice Room http://www.thepracticeroom.net/login.php</vt:lpstr>
      <vt:lpstr>Teoria https://www.teoria.com/en/exercises/</vt:lpstr>
      <vt:lpstr>Contact or more pages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Successful Choral Sight Reading</dc:title>
  <dc:creator>bashor</dc:creator>
  <cp:lastModifiedBy>Steve</cp:lastModifiedBy>
  <cp:revision>3</cp:revision>
  <dcterms:modified xsi:type="dcterms:W3CDTF">2021-02-02T19:40:27Z</dcterms:modified>
</cp:coreProperties>
</file>