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sldIdLst>
    <p:sldId id="256" r:id="rId2"/>
    <p:sldId id="257" r:id="rId3"/>
    <p:sldId id="287" r:id="rId4"/>
    <p:sldId id="259" r:id="rId5"/>
    <p:sldId id="258" r:id="rId6"/>
    <p:sldId id="261" r:id="rId7"/>
    <p:sldId id="265" r:id="rId8"/>
    <p:sldId id="270" r:id="rId9"/>
    <p:sldId id="271" r:id="rId10"/>
    <p:sldId id="276" r:id="rId11"/>
    <p:sldId id="277" r:id="rId12"/>
    <p:sldId id="266" r:id="rId13"/>
    <p:sldId id="264" r:id="rId14"/>
    <p:sldId id="268" r:id="rId15"/>
    <p:sldId id="272" r:id="rId16"/>
    <p:sldId id="273" r:id="rId17"/>
    <p:sldId id="274" r:id="rId18"/>
    <p:sldId id="278" r:id="rId19"/>
    <p:sldId id="284" r:id="rId20"/>
    <p:sldId id="275" r:id="rId21"/>
    <p:sldId id="267" r:id="rId22"/>
    <p:sldId id="288" r:id="rId23"/>
    <p:sldId id="280" r:id="rId24"/>
    <p:sldId id="281" r:id="rId25"/>
    <p:sldId id="282" r:id="rId26"/>
    <p:sldId id="289" r:id="rId27"/>
    <p:sldId id="290" r:id="rId28"/>
    <p:sldId id="283" r:id="rId29"/>
    <p:sldId id="295" r:id="rId30"/>
    <p:sldId id="291" r:id="rId31"/>
    <p:sldId id="292" r:id="rId32"/>
    <p:sldId id="293" r:id="rId33"/>
    <p:sldId id="294" r:id="rId34"/>
    <p:sldId id="296" r:id="rId35"/>
    <p:sldId id="279" r:id="rId36"/>
    <p:sldId id="297" r:id="rId3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59"/>
  </p:normalViewPr>
  <p:slideViewPr>
    <p:cSldViewPr snapToGrid="0" snapToObjects="1">
      <p:cViewPr varScale="1">
        <p:scale>
          <a:sx n="110" d="100"/>
          <a:sy n="110" d="100"/>
        </p:scale>
        <p:origin x="632"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notesMaster" Target="notesMasters/notesMaster1.xml"/><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CD233E-D90E-0B40-BF33-DCA999DFD599}" type="datetimeFigureOut">
              <a:rPr lang="en-US" smtClean="0"/>
              <a:t>10/15/17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A42D9D-48C4-424E-9E44-4A11DF95E0E6}" type="slidenum">
              <a:rPr lang="en-US" smtClean="0"/>
              <a:t>‹#›</a:t>
            </a:fld>
            <a:endParaRPr lang="en-US"/>
          </a:p>
        </p:txBody>
      </p:sp>
    </p:spTree>
    <p:extLst>
      <p:ext uri="{BB962C8B-B14F-4D97-AF65-F5344CB8AC3E}">
        <p14:creationId xmlns:p14="http://schemas.microsoft.com/office/powerpoint/2010/main" val="17638764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 volunteers</a:t>
            </a:r>
            <a:r>
              <a:rPr lang="en-US" baseline="0" dirty="0" smtClean="0"/>
              <a:t> yet- wait </a:t>
            </a:r>
            <a:r>
              <a:rPr lang="en-US" baseline="0" dirty="0" err="1" smtClean="0"/>
              <a:t>til</a:t>
            </a:r>
            <a:r>
              <a:rPr lang="en-US" baseline="0" dirty="0" smtClean="0"/>
              <a:t> slide 10</a:t>
            </a:r>
            <a:endParaRPr lang="en-US" dirty="0"/>
          </a:p>
        </p:txBody>
      </p:sp>
      <p:sp>
        <p:nvSpPr>
          <p:cNvPr id="4" name="Slide Number Placeholder 3"/>
          <p:cNvSpPr>
            <a:spLocks noGrp="1"/>
          </p:cNvSpPr>
          <p:nvPr>
            <p:ph type="sldNum" sz="quarter" idx="10"/>
          </p:nvPr>
        </p:nvSpPr>
        <p:spPr/>
        <p:txBody>
          <a:bodyPr/>
          <a:lstStyle/>
          <a:p>
            <a:fld id="{FBA42D9D-48C4-424E-9E44-4A11DF95E0E6}" type="slidenum">
              <a:rPr lang="en-US" smtClean="0"/>
              <a:t>7</a:t>
            </a:fld>
            <a:endParaRPr lang="en-US"/>
          </a:p>
        </p:txBody>
      </p:sp>
    </p:spTree>
    <p:extLst>
      <p:ext uri="{BB962C8B-B14F-4D97-AF65-F5344CB8AC3E}">
        <p14:creationId xmlns:p14="http://schemas.microsoft.com/office/powerpoint/2010/main" val="165277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Volunteers for practice and feedback (have a chair set up right behind</a:t>
            </a:r>
            <a:r>
              <a:rPr lang="en-US" baseline="0" dirty="0" smtClean="0"/>
              <a:t> the drums so they can sit down when I start to talk for a long time without them playing)</a:t>
            </a:r>
            <a:endParaRPr lang="en-US" dirty="0" smtClean="0"/>
          </a:p>
          <a:p>
            <a:endParaRPr lang="en-US" dirty="0"/>
          </a:p>
        </p:txBody>
      </p:sp>
      <p:sp>
        <p:nvSpPr>
          <p:cNvPr id="4" name="Slide Number Placeholder 3"/>
          <p:cNvSpPr>
            <a:spLocks noGrp="1"/>
          </p:cNvSpPr>
          <p:nvPr>
            <p:ph type="sldNum" sz="quarter" idx="10"/>
          </p:nvPr>
        </p:nvSpPr>
        <p:spPr/>
        <p:txBody>
          <a:bodyPr/>
          <a:lstStyle/>
          <a:p>
            <a:fld id="{FBA42D9D-48C4-424E-9E44-4A11DF95E0E6}" type="slidenum">
              <a:rPr lang="en-US" smtClean="0"/>
              <a:t>10</a:t>
            </a:fld>
            <a:endParaRPr lang="en-US"/>
          </a:p>
        </p:txBody>
      </p:sp>
    </p:spTree>
    <p:extLst>
      <p:ext uri="{BB962C8B-B14F-4D97-AF65-F5344CB8AC3E}">
        <p14:creationId xmlns:p14="http://schemas.microsoft.com/office/powerpoint/2010/main" val="16075008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#9 don't let them </a:t>
            </a:r>
            <a:r>
              <a:rPr lang="en-US" dirty="0" err="1" smtClean="0"/>
              <a:t>downstroke</a:t>
            </a:r>
            <a:r>
              <a:rPr lang="en-US" dirty="0" smtClean="0"/>
              <a:t> on</a:t>
            </a:r>
            <a:r>
              <a:rPr lang="en-US" baseline="0" dirty="0" smtClean="0"/>
              <a:t> beat 4</a:t>
            </a:r>
            <a:r>
              <a:rPr lang="en-US" dirty="0" smtClean="0"/>
              <a:t> </a:t>
            </a:r>
          </a:p>
          <a:p>
            <a:endParaRPr lang="en-US" dirty="0" smtClean="0"/>
          </a:p>
        </p:txBody>
      </p:sp>
      <p:sp>
        <p:nvSpPr>
          <p:cNvPr id="4" name="Slide Number Placeholder 3"/>
          <p:cNvSpPr>
            <a:spLocks noGrp="1"/>
          </p:cNvSpPr>
          <p:nvPr>
            <p:ph type="sldNum" sz="quarter" idx="10"/>
          </p:nvPr>
        </p:nvSpPr>
        <p:spPr/>
        <p:txBody>
          <a:bodyPr/>
          <a:lstStyle/>
          <a:p>
            <a:fld id="{FBA42D9D-48C4-424E-9E44-4A11DF95E0E6}" type="slidenum">
              <a:rPr lang="en-US" smtClean="0"/>
              <a:t>11</a:t>
            </a:fld>
            <a:endParaRPr lang="en-US"/>
          </a:p>
        </p:txBody>
      </p:sp>
    </p:spTree>
    <p:extLst>
      <p:ext uri="{BB962C8B-B14F-4D97-AF65-F5344CB8AC3E}">
        <p14:creationId xmlns:p14="http://schemas.microsoft.com/office/powerpoint/2010/main" val="5688229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Same approach as before</a:t>
            </a:r>
          </a:p>
          <a:p>
            <a:r>
              <a:rPr lang="en-US" dirty="0" smtClean="0"/>
              <a:t>-Count and play</a:t>
            </a:r>
          </a:p>
          <a:p>
            <a:r>
              <a:rPr lang="en-US" dirty="0" smtClean="0"/>
              <a:t>-Say </a:t>
            </a:r>
            <a:r>
              <a:rPr lang="en-US" dirty="0" err="1" smtClean="0"/>
              <a:t>Rs</a:t>
            </a:r>
            <a:r>
              <a:rPr lang="en-US" dirty="0" smtClean="0"/>
              <a:t> and Ls</a:t>
            </a:r>
            <a:r>
              <a:rPr lang="en-US" baseline="0" dirty="0" smtClean="0"/>
              <a:t> and play</a:t>
            </a:r>
          </a:p>
          <a:p>
            <a:endParaRPr lang="en-US" dirty="0"/>
          </a:p>
        </p:txBody>
      </p:sp>
      <p:sp>
        <p:nvSpPr>
          <p:cNvPr id="4" name="Slide Number Placeholder 3"/>
          <p:cNvSpPr>
            <a:spLocks noGrp="1"/>
          </p:cNvSpPr>
          <p:nvPr>
            <p:ph type="sldNum" sz="quarter" idx="10"/>
          </p:nvPr>
        </p:nvSpPr>
        <p:spPr/>
        <p:txBody>
          <a:bodyPr/>
          <a:lstStyle/>
          <a:p>
            <a:fld id="{FBA42D9D-48C4-424E-9E44-4A11DF95E0E6}" type="slidenum">
              <a:rPr lang="en-US" smtClean="0"/>
              <a:t>12</a:t>
            </a:fld>
            <a:endParaRPr lang="en-US"/>
          </a:p>
        </p:txBody>
      </p:sp>
    </p:spTree>
    <p:extLst>
      <p:ext uri="{BB962C8B-B14F-4D97-AF65-F5344CB8AC3E}">
        <p14:creationId xmlns:p14="http://schemas.microsoft.com/office/powerpoint/2010/main" val="19973538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-Mention heavy right hand</a:t>
            </a:r>
            <a:r>
              <a:rPr lang="en-US" baseline="0" dirty="0" smtClean="0"/>
              <a:t> side effect to this approach, it's still worth it.  Just harp on bringing the left hand up.</a:t>
            </a:r>
            <a:endParaRPr lang="en-US" dirty="0" smtClean="0"/>
          </a:p>
          <a:p>
            <a:endParaRPr lang="en-US" dirty="0" smtClean="0"/>
          </a:p>
          <a:p>
            <a:r>
              <a:rPr lang="en-US" dirty="0" smtClean="0"/>
              <a:t>-have the group play #9 with RH only</a:t>
            </a:r>
            <a:r>
              <a:rPr lang="en-US" baseline="0" dirty="0" smtClean="0"/>
              <a:t> and gradually speed them up.  </a:t>
            </a:r>
            <a:endParaRPr lang="en-US" dirty="0"/>
          </a:p>
        </p:txBody>
      </p:sp>
      <p:sp>
        <p:nvSpPr>
          <p:cNvPr id="4" name="Slide Number Placeholder 3"/>
          <p:cNvSpPr>
            <a:spLocks noGrp="1"/>
          </p:cNvSpPr>
          <p:nvPr>
            <p:ph type="sldNum" sz="quarter" idx="10"/>
          </p:nvPr>
        </p:nvSpPr>
        <p:spPr/>
        <p:txBody>
          <a:bodyPr/>
          <a:lstStyle/>
          <a:p>
            <a:fld id="{FBA42D9D-48C4-424E-9E44-4A11DF95E0E6}" type="slidenum">
              <a:rPr lang="en-US" smtClean="0"/>
              <a:t>13</a:t>
            </a:fld>
            <a:endParaRPr lang="en-US"/>
          </a:p>
        </p:txBody>
      </p:sp>
    </p:spTree>
    <p:extLst>
      <p:ext uri="{BB962C8B-B14F-4D97-AF65-F5344CB8AC3E}">
        <p14:creationId xmlns:p14="http://schemas.microsoft.com/office/powerpoint/2010/main" val="11827568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-Present</a:t>
            </a:r>
            <a:r>
              <a:rPr lang="en-US" baseline="0" dirty="0" smtClean="0"/>
              <a:t> this to the kids as patterns they're already learned</a:t>
            </a:r>
          </a:p>
          <a:p>
            <a:r>
              <a:rPr lang="en-US" baseline="0" dirty="0" smtClean="0"/>
              <a:t>-Same progression- count/play, R&amp;Ls/Play</a:t>
            </a:r>
          </a:p>
          <a:p>
            <a:endParaRPr lang="en-US" dirty="0"/>
          </a:p>
        </p:txBody>
      </p:sp>
      <p:sp>
        <p:nvSpPr>
          <p:cNvPr id="4" name="Slide Number Placeholder 3"/>
          <p:cNvSpPr>
            <a:spLocks noGrp="1"/>
          </p:cNvSpPr>
          <p:nvPr>
            <p:ph type="sldNum" sz="quarter" idx="10"/>
          </p:nvPr>
        </p:nvSpPr>
        <p:spPr/>
        <p:txBody>
          <a:bodyPr/>
          <a:lstStyle/>
          <a:p>
            <a:fld id="{FBA42D9D-48C4-424E-9E44-4A11DF95E0E6}" type="slidenum">
              <a:rPr lang="en-US" smtClean="0"/>
              <a:t>14</a:t>
            </a:fld>
            <a:endParaRPr lang="en-US"/>
          </a:p>
        </p:txBody>
      </p:sp>
    </p:spTree>
    <p:extLst>
      <p:ext uri="{BB962C8B-B14F-4D97-AF65-F5344CB8AC3E}">
        <p14:creationId xmlns:p14="http://schemas.microsoft.com/office/powerpoint/2010/main" val="17453657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 the volunteers</a:t>
            </a:r>
            <a:r>
              <a:rPr lang="en-US" baseline="0" dirty="0" smtClean="0"/>
              <a:t> sit back down</a:t>
            </a:r>
            <a:endParaRPr lang="en-US" dirty="0"/>
          </a:p>
        </p:txBody>
      </p:sp>
      <p:sp>
        <p:nvSpPr>
          <p:cNvPr id="4" name="Slide Number Placeholder 3"/>
          <p:cNvSpPr>
            <a:spLocks noGrp="1"/>
          </p:cNvSpPr>
          <p:nvPr>
            <p:ph type="sldNum" sz="quarter" idx="10"/>
          </p:nvPr>
        </p:nvSpPr>
        <p:spPr/>
        <p:txBody>
          <a:bodyPr/>
          <a:lstStyle/>
          <a:p>
            <a:fld id="{FBA42D9D-48C4-424E-9E44-4A11DF95E0E6}" type="slidenum">
              <a:rPr lang="en-US" smtClean="0"/>
              <a:t>17</a:t>
            </a:fld>
            <a:endParaRPr lang="en-US"/>
          </a:p>
        </p:txBody>
      </p:sp>
    </p:spTree>
    <p:extLst>
      <p:ext uri="{BB962C8B-B14F-4D97-AF65-F5344CB8AC3E}">
        <p14:creationId xmlns:p14="http://schemas.microsoft.com/office/powerpoint/2010/main" val="9651575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smtClean="0"/>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ECD19FB2-3AAB-4D03-B13A-2960828C78E3}" type="datetimeFigureOut">
              <a:rPr lang="en-US" dirty="0"/>
              <a:t>10/8/17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80C674-7DFC-42FE-B9CD-82963CDB1557}" type="datetimeFigureOut">
              <a:rPr lang="en-US" dirty="0"/>
              <a:t>10/8/17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076456F-F47D-4F25-8053-2A695DA0CA7D}" type="datetimeFigureOut">
              <a:rPr lang="en-US" dirty="0"/>
              <a:t>10/8/17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D6C7379-69CC-4837-9905-BEBA22830C8A}" type="datetimeFigureOut">
              <a:rPr lang="en-US" dirty="0"/>
              <a:t>10/8/17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smtClean="0"/>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9EB8B7E-8AEE-4F10-BFEE-C999AD004D36}" type="datetimeFigureOut">
              <a:rPr lang="en-US" dirty="0"/>
              <a:t>10/8/17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8668F3F9-58BC-440B-B37B-805B9055EF92}" type="datetimeFigureOut">
              <a:rPr lang="en-US" dirty="0"/>
              <a:t>10/8/17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0D5A53AF-48EA-489D-8260-9DCAB666386A}" type="datetimeFigureOut">
              <a:rPr lang="en-US" dirty="0"/>
              <a:t>10/8/17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DED02AE-B9A4-47BD-AF8E-97E16144138B}" type="datetimeFigureOut">
              <a:rPr lang="en-US" dirty="0"/>
              <a:t>10/8/17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F0FD78B-DB02-4362-BCDC-98A55456977C}" type="datetimeFigureOut">
              <a:rPr lang="en-US" dirty="0"/>
              <a:t>10/8/17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9916976-5D93-46E4-A98A-FAD63E4D0EA8}" type="datetimeFigureOut">
              <a:rPr lang="en-US" dirty="0"/>
              <a:t>10/8/17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smtClean="0"/>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F39F4F5-F4D2-4D2A-AB60-88D37ADCB869}" type="datetimeFigureOut">
              <a:rPr lang="en-US" dirty="0"/>
              <a:t>10/8/17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23BC6CE-6D1E-47E5-8859-F31AC5380EB2}" type="datetimeFigureOut">
              <a:rPr lang="en-US" dirty="0"/>
              <a:t>10/8/17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1B4E7C4-4DA4-404D-9965-B13F2DD7D8BF}" type="datetimeFigureOut">
              <a:rPr lang="en-US" dirty="0"/>
              <a:t>10/8/17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76FB7AA-4A53-424F-AD41-70827B6504BA}" type="datetimeFigureOut">
              <a:rPr lang="en-US" dirty="0"/>
              <a:t>10/8/17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884882-FB12-4BC8-9960-9AD8104D7FAE}" type="datetimeFigureOut">
              <a:rPr lang="en-US" dirty="0"/>
              <a:t>10/8/17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D1BD23-6E54-4D9D-AD88-A2813C73CC25}" type="datetimeFigureOut">
              <a:rPr lang="en-US" dirty="0"/>
              <a:t>10/8/17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471A834-4F3C-4AF9-9C74-05EC35A0F292}" type="datetimeFigureOut">
              <a:rPr lang="en-US" dirty="0"/>
              <a:t>10/8/17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9"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51CF1133-3259-4C45-BABA-5B62D9C6F78D}" type="datetimeFigureOut">
              <a:rPr lang="en-US" dirty="0"/>
              <a:t>10/8/17</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tif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 Id="rId3"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image" Target="../media/image35.tiff"/><Relationship Id="rId4" Type="http://schemas.openxmlformats.org/officeDocument/2006/relationships/image" Target="../media/image36.tiff"/><Relationship Id="rId5" Type="http://schemas.openxmlformats.org/officeDocument/2006/relationships/image" Target="../media/image37.tiff"/><Relationship Id="rId1" Type="http://schemas.openxmlformats.org/officeDocument/2006/relationships/slideLayout" Target="../slideLayouts/slideLayout2.xml"/><Relationship Id="rId2" Type="http://schemas.openxmlformats.org/officeDocument/2006/relationships/image" Target="../media/image34.tif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tif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vicfirth.com/percussion-101/"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image" Target="../media/image2.tiff"/><Relationship Id="rId3" Type="http://schemas.openxmlformats.org/officeDocument/2006/relationships/image" Target="../media/image3.tiff"/><Relationship Id="rId4" Type="http://schemas.openxmlformats.org/officeDocument/2006/relationships/image" Target="../media/image4.tiff"/><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6.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1932972"/>
            <a:ext cx="9144000" cy="4172546"/>
          </a:xfrm>
        </p:spPr>
        <p:txBody>
          <a:bodyPr>
            <a:normAutofit/>
          </a:bodyPr>
          <a:lstStyle/>
          <a:p>
            <a:r>
              <a:rPr lang="en-US" sz="5000" dirty="0">
                <a:effectLst/>
              </a:rPr>
              <a:t>Tips, tricks, </a:t>
            </a:r>
            <a:r>
              <a:rPr lang="en-US" sz="5000" dirty="0" smtClean="0">
                <a:effectLst/>
              </a:rPr>
              <a:t>and </a:t>
            </a:r>
            <a:r>
              <a:rPr lang="en-US" sz="5000" dirty="0">
                <a:effectLst/>
              </a:rPr>
              <a:t>helpful ideas for </a:t>
            </a:r>
            <a:r>
              <a:rPr lang="en-US" sz="5000" dirty="0" smtClean="0">
                <a:effectLst/>
              </a:rPr>
              <a:t/>
            </a:r>
            <a:br>
              <a:rPr lang="en-US" sz="5000" dirty="0" smtClean="0">
                <a:effectLst/>
              </a:rPr>
            </a:br>
            <a:r>
              <a:rPr lang="en-US" sz="5000" dirty="0" smtClean="0">
                <a:effectLst/>
              </a:rPr>
              <a:t>teaching </a:t>
            </a:r>
            <a:r>
              <a:rPr lang="en-US" sz="5000" dirty="0">
                <a:effectLst/>
              </a:rPr>
              <a:t>percussionists</a:t>
            </a:r>
            <a:r>
              <a:rPr lang="en-US" sz="5000" dirty="0">
                <a:effectLst/>
              </a:rPr>
              <a:t> </a:t>
            </a:r>
            <a:endParaRPr lang="en-US" sz="5000" dirty="0"/>
          </a:p>
        </p:txBody>
      </p:sp>
      <p:sp>
        <p:nvSpPr>
          <p:cNvPr id="3" name="Subtitle 2"/>
          <p:cNvSpPr>
            <a:spLocks noGrp="1"/>
          </p:cNvSpPr>
          <p:nvPr>
            <p:ph type="subTitle" idx="1"/>
          </p:nvPr>
        </p:nvSpPr>
        <p:spPr/>
        <p:txBody>
          <a:bodyPr/>
          <a:lstStyle/>
          <a:p>
            <a:r>
              <a:rPr lang="en-US" dirty="0" smtClean="0"/>
              <a:t>Nathan Wilcox</a:t>
            </a:r>
            <a:endParaRPr lang="en-US" dirty="0"/>
          </a:p>
        </p:txBody>
      </p:sp>
    </p:spTree>
    <p:extLst>
      <p:ext uri="{BB962C8B-B14F-4D97-AF65-F5344CB8AC3E}">
        <p14:creationId xmlns:p14="http://schemas.microsoft.com/office/powerpoint/2010/main" val="2014312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8</a:t>
            </a:r>
            <a:r>
              <a:rPr lang="en-US" baseline="30000" dirty="0" smtClean="0"/>
              <a:t>th</a:t>
            </a:r>
            <a:r>
              <a:rPr lang="en-US" dirty="0" smtClean="0"/>
              <a:t> Notes- All about sticking </a:t>
            </a:r>
            <a:endParaRPr lang="en-US" dirty="0"/>
          </a:p>
        </p:txBody>
      </p:sp>
      <p:sp>
        <p:nvSpPr>
          <p:cNvPr id="3" name="Content Placeholder 2"/>
          <p:cNvSpPr>
            <a:spLocks noGrp="1"/>
          </p:cNvSpPr>
          <p:nvPr>
            <p:ph idx="1"/>
          </p:nvPr>
        </p:nvSpPr>
        <p:spPr>
          <a:xfrm>
            <a:off x="243068" y="1848775"/>
            <a:ext cx="4363797" cy="4351338"/>
          </a:xfrm>
        </p:spPr>
        <p:txBody>
          <a:bodyPr/>
          <a:lstStyle/>
          <a:p>
            <a:r>
              <a:rPr lang="en-US" dirty="0" smtClean="0"/>
              <a:t>Play and Count</a:t>
            </a:r>
          </a:p>
          <a:p>
            <a:r>
              <a:rPr lang="en-US" dirty="0" smtClean="0"/>
              <a:t>Play and Say R’s &amp; L’s</a:t>
            </a:r>
          </a:p>
          <a:p>
            <a:r>
              <a:rPr lang="en-US" dirty="0" smtClean="0"/>
              <a:t>Repeat</a:t>
            </a:r>
          </a:p>
          <a:p>
            <a:r>
              <a:rPr lang="en-US" dirty="0" smtClean="0"/>
              <a:t>Mix it up by reading 2 measures of each line or even just a column</a:t>
            </a:r>
          </a:p>
          <a:p>
            <a:r>
              <a:rPr lang="en-US" dirty="0" smtClean="0"/>
              <a:t>Remind, remind, remind them that every 8</a:t>
            </a:r>
            <a:r>
              <a:rPr lang="en-US" baseline="30000" dirty="0" smtClean="0"/>
              <a:t>th</a:t>
            </a:r>
            <a:r>
              <a:rPr lang="en-US" dirty="0" smtClean="0"/>
              <a:t> note pair starts with RH</a:t>
            </a:r>
            <a:endParaRPr lang="en-US" dirty="0"/>
          </a:p>
        </p:txBody>
      </p:sp>
      <p:pic>
        <p:nvPicPr>
          <p:cNvPr id="5" name="Picture 4"/>
          <p:cNvPicPr>
            <a:picLocks noChangeAspect="1"/>
          </p:cNvPicPr>
          <p:nvPr/>
        </p:nvPicPr>
        <p:blipFill>
          <a:blip r:embed="rId3"/>
          <a:stretch>
            <a:fillRect/>
          </a:stretch>
        </p:blipFill>
        <p:spPr>
          <a:xfrm>
            <a:off x="4606865" y="1461957"/>
            <a:ext cx="7585135" cy="5396043"/>
          </a:xfrm>
          <a:prstGeom prst="rect">
            <a:avLst/>
          </a:prstGeom>
        </p:spPr>
      </p:pic>
    </p:spTree>
    <p:extLst>
      <p:ext uri="{BB962C8B-B14F-4D97-AF65-F5344CB8AC3E}">
        <p14:creationId xmlns:p14="http://schemas.microsoft.com/office/powerpoint/2010/main" val="162673616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Autopilot- simplify</a:t>
            </a:r>
            <a:endParaRPr lang="en-US" dirty="0"/>
          </a:p>
        </p:txBody>
      </p:sp>
      <p:sp>
        <p:nvSpPr>
          <p:cNvPr id="3" name="Content Placeholder 2"/>
          <p:cNvSpPr>
            <a:spLocks noGrp="1"/>
          </p:cNvSpPr>
          <p:nvPr>
            <p:ph idx="1"/>
          </p:nvPr>
        </p:nvSpPr>
        <p:spPr>
          <a:xfrm>
            <a:off x="247891" y="1790900"/>
            <a:ext cx="3421284" cy="4351338"/>
          </a:xfrm>
        </p:spPr>
        <p:txBody>
          <a:bodyPr/>
          <a:lstStyle/>
          <a:p>
            <a:r>
              <a:rPr lang="en-US" dirty="0" smtClean="0"/>
              <a:t>The right hand never stops</a:t>
            </a:r>
          </a:p>
          <a:p>
            <a:r>
              <a:rPr lang="en-US" dirty="0" smtClean="0"/>
              <a:t>RH just plays quarter notes while the left hand determines the rest of the rhythms</a:t>
            </a:r>
          </a:p>
          <a:p>
            <a:r>
              <a:rPr lang="en-US" dirty="0" smtClean="0"/>
              <a:t>Try a prep measure of just RH</a:t>
            </a:r>
          </a:p>
        </p:txBody>
      </p:sp>
      <p:pic>
        <p:nvPicPr>
          <p:cNvPr id="4" name="Picture 3"/>
          <p:cNvPicPr>
            <a:picLocks noChangeAspect="1"/>
          </p:cNvPicPr>
          <p:nvPr/>
        </p:nvPicPr>
        <p:blipFill>
          <a:blip r:embed="rId3"/>
          <a:stretch>
            <a:fillRect/>
          </a:stretch>
        </p:blipFill>
        <p:spPr>
          <a:xfrm>
            <a:off x="3669175" y="1399037"/>
            <a:ext cx="8522825" cy="5458963"/>
          </a:xfrm>
          <a:prstGeom prst="rect">
            <a:avLst/>
          </a:prstGeom>
        </p:spPr>
      </p:pic>
    </p:spTree>
    <p:extLst>
      <p:ext uri="{BB962C8B-B14F-4D97-AF65-F5344CB8AC3E}">
        <p14:creationId xmlns:p14="http://schemas.microsoft.com/office/powerpoint/2010/main" val="115917599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1346" y="393540"/>
            <a:ext cx="3106871" cy="6215604"/>
          </a:xfrm>
        </p:spPr>
        <p:txBody>
          <a:bodyPr>
            <a:normAutofit lnSpcReduction="10000"/>
          </a:bodyPr>
          <a:lstStyle/>
          <a:p>
            <a:r>
              <a:rPr lang="en-US" dirty="0" smtClean="0"/>
              <a:t>20 bar exercise: Summary of the past 2 pages</a:t>
            </a:r>
          </a:p>
          <a:p>
            <a:r>
              <a:rPr lang="en-US" dirty="0" smtClean="0"/>
              <a:t>Repetition</a:t>
            </a:r>
          </a:p>
          <a:p>
            <a:r>
              <a:rPr lang="en-US" dirty="0"/>
              <a:t>M</a:t>
            </a:r>
            <a:r>
              <a:rPr lang="en-US" dirty="0" smtClean="0"/>
              <a:t>uscle memory</a:t>
            </a:r>
          </a:p>
          <a:p>
            <a:r>
              <a:rPr lang="en-US" dirty="0" smtClean="0"/>
              <a:t>Do all of this while the rest of the band is playing out of their book</a:t>
            </a:r>
          </a:p>
          <a:p>
            <a:r>
              <a:rPr lang="en-US" dirty="0" smtClean="0"/>
              <a:t>Just be flexible, quick mental math, and don’t worry when things don’t line up perfectly</a:t>
            </a:r>
            <a:endParaRPr lang="en-US" dirty="0"/>
          </a:p>
        </p:txBody>
      </p:sp>
      <p:pic>
        <p:nvPicPr>
          <p:cNvPr id="4" name="Picture 3"/>
          <p:cNvPicPr>
            <a:picLocks noChangeAspect="1"/>
          </p:cNvPicPr>
          <p:nvPr/>
        </p:nvPicPr>
        <p:blipFill>
          <a:blip r:embed="rId3"/>
          <a:stretch>
            <a:fillRect/>
          </a:stretch>
        </p:blipFill>
        <p:spPr>
          <a:xfrm>
            <a:off x="3428217" y="821803"/>
            <a:ext cx="8763783" cy="6036197"/>
          </a:xfrm>
          <a:prstGeom prst="rect">
            <a:avLst/>
          </a:prstGeom>
        </p:spPr>
      </p:pic>
    </p:spTree>
    <p:extLst>
      <p:ext uri="{BB962C8B-B14F-4D97-AF65-F5344CB8AC3E}">
        <p14:creationId xmlns:p14="http://schemas.microsoft.com/office/powerpoint/2010/main" val="21305331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16</a:t>
            </a:r>
            <a:r>
              <a:rPr lang="en-US" baseline="30000" dirty="0" smtClean="0"/>
              <a:t>th</a:t>
            </a:r>
            <a:r>
              <a:rPr lang="en-US" dirty="0" smtClean="0"/>
              <a:t> Notes- speed evenness</a:t>
            </a:r>
            <a:endParaRPr lang="en-US" dirty="0"/>
          </a:p>
        </p:txBody>
      </p:sp>
      <p:sp>
        <p:nvSpPr>
          <p:cNvPr id="3" name="Content Placeholder 2"/>
          <p:cNvSpPr>
            <a:spLocks noGrp="1"/>
          </p:cNvSpPr>
          <p:nvPr>
            <p:ph idx="1"/>
          </p:nvPr>
        </p:nvSpPr>
        <p:spPr>
          <a:xfrm>
            <a:off x="92598" y="1400537"/>
            <a:ext cx="3345084" cy="4892173"/>
          </a:xfrm>
        </p:spPr>
        <p:txBody>
          <a:bodyPr/>
          <a:lstStyle/>
          <a:p>
            <a:r>
              <a:rPr lang="en-US" dirty="0" smtClean="0"/>
              <a:t>Play fast and listen and watch for even hands</a:t>
            </a:r>
          </a:p>
          <a:p>
            <a:r>
              <a:rPr lang="en-US" dirty="0" smtClean="0"/>
              <a:t>Focus on stroke and stick heights</a:t>
            </a:r>
          </a:p>
          <a:p>
            <a:r>
              <a:rPr lang="en-US" dirty="0" smtClean="0"/>
              <a:t>Watch for </a:t>
            </a:r>
            <a:r>
              <a:rPr lang="en-US" dirty="0" err="1" smtClean="0"/>
              <a:t>french</a:t>
            </a:r>
            <a:r>
              <a:rPr lang="en-US" dirty="0" smtClean="0"/>
              <a:t> grip (drum set players especially)</a:t>
            </a:r>
          </a:p>
          <a:p>
            <a:r>
              <a:rPr lang="en-US" dirty="0" smtClean="0"/>
              <a:t>Relaxation, not tension</a:t>
            </a:r>
          </a:p>
          <a:p>
            <a:r>
              <a:rPr lang="en-US" dirty="0" smtClean="0"/>
              <a:t>Separate RH, LH</a:t>
            </a:r>
          </a:p>
          <a:p>
            <a:endParaRPr lang="en-US" dirty="0"/>
          </a:p>
        </p:txBody>
      </p:sp>
      <p:pic>
        <p:nvPicPr>
          <p:cNvPr id="5" name="Picture 4"/>
          <p:cNvPicPr>
            <a:picLocks noChangeAspect="1"/>
          </p:cNvPicPr>
          <p:nvPr/>
        </p:nvPicPr>
        <p:blipFill>
          <a:blip r:embed="rId3"/>
          <a:stretch>
            <a:fillRect/>
          </a:stretch>
        </p:blipFill>
        <p:spPr>
          <a:xfrm>
            <a:off x="3545907" y="1400537"/>
            <a:ext cx="8646093" cy="5457463"/>
          </a:xfrm>
          <a:prstGeom prst="rect">
            <a:avLst/>
          </a:prstGeom>
        </p:spPr>
      </p:pic>
    </p:spTree>
    <p:extLst>
      <p:ext uri="{BB962C8B-B14F-4D97-AF65-F5344CB8AC3E}">
        <p14:creationId xmlns:p14="http://schemas.microsoft.com/office/powerpoint/2010/main" val="50567955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101427" y="1443941"/>
            <a:ext cx="4215281" cy="4849793"/>
          </a:xfrm>
        </p:spPr>
        <p:txBody>
          <a:bodyPr/>
          <a:lstStyle/>
          <a:p>
            <a:r>
              <a:rPr lang="en-US" dirty="0" smtClean="0"/>
              <a:t>Other than on the first 8th note patterns and sticking rules, you’ll spend the most time here</a:t>
            </a:r>
          </a:p>
          <a:p>
            <a:r>
              <a:rPr lang="en-US" dirty="0" smtClean="0"/>
              <a:t>Reinforce sticking rules</a:t>
            </a:r>
          </a:p>
          <a:p>
            <a:r>
              <a:rPr lang="en-US" dirty="0" smtClean="0"/>
              <a:t>Separate out RH, LH to get them to feel autopilot</a:t>
            </a:r>
          </a:p>
          <a:p>
            <a:r>
              <a:rPr lang="en-US" dirty="0" smtClean="0"/>
              <a:t>As soon as they hit 8</a:t>
            </a:r>
            <a:r>
              <a:rPr lang="en-US" baseline="30000" dirty="0" smtClean="0"/>
              <a:t>th</a:t>
            </a:r>
            <a:r>
              <a:rPr lang="en-US" dirty="0" smtClean="0"/>
              <a:t> notes again, snap back to easy RLRL concept</a:t>
            </a:r>
            <a:endParaRPr lang="en-US" dirty="0"/>
          </a:p>
        </p:txBody>
      </p:sp>
      <p:pic>
        <p:nvPicPr>
          <p:cNvPr id="9" name="Picture 8"/>
          <p:cNvPicPr>
            <a:picLocks noChangeAspect="1"/>
          </p:cNvPicPr>
          <p:nvPr/>
        </p:nvPicPr>
        <p:blipFill>
          <a:blip r:embed="rId3"/>
          <a:stretch>
            <a:fillRect/>
          </a:stretch>
        </p:blipFill>
        <p:spPr>
          <a:xfrm>
            <a:off x="4316708" y="879676"/>
            <a:ext cx="7875292" cy="5978324"/>
          </a:xfrm>
          <a:prstGeom prst="rect">
            <a:avLst/>
          </a:prstGeom>
        </p:spPr>
      </p:pic>
    </p:spTree>
    <p:extLst>
      <p:ext uri="{BB962C8B-B14F-4D97-AF65-F5344CB8AC3E}">
        <p14:creationId xmlns:p14="http://schemas.microsoft.com/office/powerpoint/2010/main" val="6420303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956120"/>
            <a:ext cx="3235746" cy="4074290"/>
          </a:xfrm>
        </p:spPr>
        <p:txBody>
          <a:bodyPr>
            <a:normAutofit lnSpcReduction="10000"/>
          </a:bodyPr>
          <a:lstStyle/>
          <a:p>
            <a:r>
              <a:rPr lang="en-US" dirty="0" smtClean="0"/>
              <a:t>Don’t forget the grip and stroke</a:t>
            </a:r>
          </a:p>
          <a:p>
            <a:r>
              <a:rPr lang="en-US" dirty="0" smtClean="0"/>
              <a:t> Constantly reinforce these while still focusing on sticking</a:t>
            </a:r>
          </a:p>
          <a:p>
            <a:r>
              <a:rPr lang="en-US" dirty="0" smtClean="0"/>
              <a:t>Make sure students count out loud while playing</a:t>
            </a:r>
          </a:p>
          <a:p>
            <a:r>
              <a:rPr lang="en-US" dirty="0" smtClean="0"/>
              <a:t>Autopilot</a:t>
            </a:r>
            <a:endParaRPr lang="en-US" dirty="0"/>
          </a:p>
        </p:txBody>
      </p:sp>
      <p:pic>
        <p:nvPicPr>
          <p:cNvPr id="4" name="Picture 3"/>
          <p:cNvPicPr>
            <a:picLocks noChangeAspect="1"/>
          </p:cNvPicPr>
          <p:nvPr/>
        </p:nvPicPr>
        <p:blipFill>
          <a:blip r:embed="rId2"/>
          <a:stretch>
            <a:fillRect/>
          </a:stretch>
        </p:blipFill>
        <p:spPr>
          <a:xfrm>
            <a:off x="3235746" y="1423686"/>
            <a:ext cx="8956254" cy="5537200"/>
          </a:xfrm>
          <a:prstGeom prst="rect">
            <a:avLst/>
          </a:prstGeom>
        </p:spPr>
      </p:pic>
    </p:spTree>
    <p:extLst>
      <p:ext uri="{BB962C8B-B14F-4D97-AF65-F5344CB8AC3E}">
        <p14:creationId xmlns:p14="http://schemas.microsoft.com/office/powerpoint/2010/main" val="15228985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5051" y="0"/>
            <a:ext cx="10515600" cy="1325563"/>
          </a:xfrm>
        </p:spPr>
        <p:txBody>
          <a:bodyPr/>
          <a:lstStyle/>
          <a:p>
            <a:r>
              <a:rPr lang="en-US" dirty="0" smtClean="0"/>
              <a:t>Rolls- recycle the 16</a:t>
            </a:r>
            <a:r>
              <a:rPr lang="en-US" baseline="30000" dirty="0" smtClean="0"/>
              <a:t>th</a:t>
            </a:r>
            <a:r>
              <a:rPr lang="en-US" dirty="0" smtClean="0"/>
              <a:t> note page</a:t>
            </a:r>
            <a:endParaRPr lang="en-US" dirty="0"/>
          </a:p>
        </p:txBody>
      </p:sp>
      <p:sp>
        <p:nvSpPr>
          <p:cNvPr id="3" name="Content Placeholder 2"/>
          <p:cNvSpPr>
            <a:spLocks noGrp="1"/>
          </p:cNvSpPr>
          <p:nvPr>
            <p:ph idx="1"/>
          </p:nvPr>
        </p:nvSpPr>
        <p:spPr>
          <a:xfrm>
            <a:off x="136151" y="1325563"/>
            <a:ext cx="3266806" cy="4874550"/>
          </a:xfrm>
        </p:spPr>
        <p:txBody>
          <a:bodyPr>
            <a:normAutofit fontScale="85000" lnSpcReduction="10000"/>
          </a:bodyPr>
          <a:lstStyle/>
          <a:p>
            <a:r>
              <a:rPr lang="en-US" dirty="0" smtClean="0"/>
              <a:t>16</a:t>
            </a:r>
            <a:r>
              <a:rPr lang="en-US" baseline="30000" dirty="0" smtClean="0"/>
              <a:t>th</a:t>
            </a:r>
            <a:r>
              <a:rPr lang="en-US" dirty="0" smtClean="0"/>
              <a:t>=buzzes </a:t>
            </a:r>
          </a:p>
          <a:p>
            <a:r>
              <a:rPr lang="en-US" dirty="0" smtClean="0"/>
              <a:t>This helps them subdivide their rolls</a:t>
            </a:r>
          </a:p>
          <a:p>
            <a:r>
              <a:rPr lang="en-US" dirty="0" smtClean="0"/>
              <a:t>SLOW DOWN!</a:t>
            </a:r>
          </a:p>
          <a:p>
            <a:r>
              <a:rPr lang="en-US" dirty="0" smtClean="0"/>
              <a:t>It is about </a:t>
            </a:r>
            <a:r>
              <a:rPr lang="en-US" b="1" dirty="0" smtClean="0"/>
              <a:t>how many </a:t>
            </a:r>
            <a:r>
              <a:rPr lang="en-US" dirty="0" smtClean="0"/>
              <a:t>buzzes you can get with each stroke, </a:t>
            </a:r>
            <a:r>
              <a:rPr lang="en-US" i="1" dirty="0" smtClean="0"/>
              <a:t>NOT</a:t>
            </a:r>
            <a:r>
              <a:rPr lang="en-US" dirty="0" smtClean="0"/>
              <a:t> </a:t>
            </a:r>
            <a:r>
              <a:rPr lang="en-US" b="1" dirty="0" smtClean="0"/>
              <a:t>how fast </a:t>
            </a:r>
            <a:r>
              <a:rPr lang="en-US" dirty="0" smtClean="0"/>
              <a:t>your hands move</a:t>
            </a:r>
          </a:p>
          <a:p>
            <a:r>
              <a:rPr lang="en-US" dirty="0" smtClean="0"/>
              <a:t>Don’t change the grip! The fulcrum is crucial, but</a:t>
            </a:r>
            <a:r>
              <a:rPr lang="mr-IN" dirty="0" smtClean="0"/>
              <a:t>…</a:t>
            </a:r>
            <a:endParaRPr lang="en-US" dirty="0" smtClean="0"/>
          </a:p>
          <a:p>
            <a:r>
              <a:rPr lang="en-US" dirty="0" smtClean="0"/>
              <a:t>Try to keep back fingers on the stick</a:t>
            </a:r>
          </a:p>
          <a:p>
            <a:endParaRPr lang="en-US" dirty="0"/>
          </a:p>
        </p:txBody>
      </p:sp>
      <p:pic>
        <p:nvPicPr>
          <p:cNvPr id="5" name="Picture 4"/>
          <p:cNvPicPr>
            <a:picLocks noChangeAspect="1"/>
          </p:cNvPicPr>
          <p:nvPr/>
        </p:nvPicPr>
        <p:blipFill>
          <a:blip r:embed="rId2"/>
          <a:stretch>
            <a:fillRect/>
          </a:stretch>
        </p:blipFill>
        <p:spPr>
          <a:xfrm>
            <a:off x="3545907" y="1400537"/>
            <a:ext cx="8646093" cy="5457463"/>
          </a:xfrm>
          <a:prstGeom prst="rect">
            <a:avLst/>
          </a:prstGeom>
        </p:spPr>
      </p:pic>
    </p:spTree>
    <p:extLst>
      <p:ext uri="{BB962C8B-B14F-4D97-AF65-F5344CB8AC3E}">
        <p14:creationId xmlns:p14="http://schemas.microsoft.com/office/powerpoint/2010/main" val="164508539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9774" y="0"/>
            <a:ext cx="10515600" cy="1325563"/>
          </a:xfrm>
        </p:spPr>
        <p:txBody>
          <a:bodyPr/>
          <a:lstStyle/>
          <a:p>
            <a:r>
              <a:rPr lang="en-US" dirty="0" smtClean="0"/>
              <a:t>Accents</a:t>
            </a:r>
            <a:endParaRPr lang="en-US" dirty="0"/>
          </a:p>
        </p:txBody>
      </p:sp>
      <p:sp>
        <p:nvSpPr>
          <p:cNvPr id="3" name="Content Placeholder 2"/>
          <p:cNvSpPr>
            <a:spLocks noGrp="1"/>
          </p:cNvSpPr>
          <p:nvPr>
            <p:ph idx="1"/>
          </p:nvPr>
        </p:nvSpPr>
        <p:spPr>
          <a:xfrm>
            <a:off x="1" y="1041722"/>
            <a:ext cx="3553428" cy="5816277"/>
          </a:xfrm>
        </p:spPr>
        <p:txBody>
          <a:bodyPr/>
          <a:lstStyle/>
          <a:p>
            <a:r>
              <a:rPr lang="en-US" dirty="0" smtClean="0"/>
              <a:t>Everything alternates, focus on which stick hits the accent</a:t>
            </a:r>
          </a:p>
          <a:p>
            <a:r>
              <a:rPr lang="en-US" dirty="0" smtClean="0"/>
              <a:t>Define down stroke, up stroke, vs. full stroke</a:t>
            </a:r>
          </a:p>
          <a:p>
            <a:r>
              <a:rPr lang="en-US" dirty="0" smtClean="0"/>
              <a:t>Break down what each hand is doing</a:t>
            </a:r>
          </a:p>
          <a:p>
            <a:r>
              <a:rPr lang="en-US" dirty="0" smtClean="0"/>
              <a:t>I draw arrows on the board to help visualize up v. down v. full strokes</a:t>
            </a:r>
            <a:endParaRPr lang="en-US" dirty="0"/>
          </a:p>
        </p:txBody>
      </p:sp>
      <p:pic>
        <p:nvPicPr>
          <p:cNvPr id="4" name="Picture 3"/>
          <p:cNvPicPr>
            <a:picLocks noChangeAspect="1"/>
          </p:cNvPicPr>
          <p:nvPr/>
        </p:nvPicPr>
        <p:blipFill>
          <a:blip r:embed="rId3"/>
          <a:stretch>
            <a:fillRect/>
          </a:stretch>
        </p:blipFill>
        <p:spPr>
          <a:xfrm>
            <a:off x="3583480" y="868101"/>
            <a:ext cx="8608520" cy="5989899"/>
          </a:xfrm>
          <a:prstGeom prst="rect">
            <a:avLst/>
          </a:prstGeom>
        </p:spPr>
      </p:pic>
    </p:spTree>
    <p:extLst>
      <p:ext uri="{BB962C8B-B14F-4D97-AF65-F5344CB8AC3E}">
        <p14:creationId xmlns:p14="http://schemas.microsoft.com/office/powerpoint/2010/main" val="9829544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7729" y="0"/>
            <a:ext cx="10515600" cy="1325563"/>
          </a:xfrm>
        </p:spPr>
        <p:txBody>
          <a:bodyPr/>
          <a:lstStyle/>
          <a:p>
            <a:r>
              <a:rPr lang="en-US" dirty="0" smtClean="0"/>
              <a:t>More Accents</a:t>
            </a:r>
            <a:endParaRPr lang="en-US" dirty="0"/>
          </a:p>
        </p:txBody>
      </p:sp>
      <p:sp>
        <p:nvSpPr>
          <p:cNvPr id="3" name="Content Placeholder 2"/>
          <p:cNvSpPr>
            <a:spLocks noGrp="1"/>
          </p:cNvSpPr>
          <p:nvPr>
            <p:ph idx="1"/>
          </p:nvPr>
        </p:nvSpPr>
        <p:spPr>
          <a:xfrm>
            <a:off x="0" y="1111170"/>
            <a:ext cx="3183038" cy="5746830"/>
          </a:xfrm>
        </p:spPr>
        <p:txBody>
          <a:bodyPr/>
          <a:lstStyle/>
          <a:p>
            <a:r>
              <a:rPr lang="en-US" dirty="0" smtClean="0"/>
              <a:t>The upstrokes the prep for an accent are vital</a:t>
            </a:r>
          </a:p>
          <a:p>
            <a:r>
              <a:rPr lang="en-US" dirty="0" smtClean="0"/>
              <a:t>Don’t let kids “whip” the stick for accents</a:t>
            </a:r>
          </a:p>
          <a:p>
            <a:r>
              <a:rPr lang="en-US" dirty="0" smtClean="0"/>
              <a:t>The lower the down stroke, the better</a:t>
            </a:r>
            <a:endParaRPr lang="en-US" dirty="0"/>
          </a:p>
        </p:txBody>
      </p:sp>
      <p:pic>
        <p:nvPicPr>
          <p:cNvPr id="5" name="Picture 4"/>
          <p:cNvPicPr>
            <a:picLocks noChangeAspect="1"/>
          </p:cNvPicPr>
          <p:nvPr/>
        </p:nvPicPr>
        <p:blipFill>
          <a:blip r:embed="rId2"/>
          <a:stretch>
            <a:fillRect/>
          </a:stretch>
        </p:blipFill>
        <p:spPr>
          <a:xfrm>
            <a:off x="3274707" y="1585732"/>
            <a:ext cx="8917293" cy="5272268"/>
          </a:xfrm>
          <a:prstGeom prst="rect">
            <a:avLst/>
          </a:prstGeom>
        </p:spPr>
      </p:pic>
    </p:spTree>
    <p:extLst>
      <p:ext uri="{BB962C8B-B14F-4D97-AF65-F5344CB8AC3E}">
        <p14:creationId xmlns:p14="http://schemas.microsoft.com/office/powerpoint/2010/main" val="16835831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9774" y="0"/>
            <a:ext cx="10515600" cy="1325563"/>
          </a:xfrm>
        </p:spPr>
        <p:txBody>
          <a:bodyPr/>
          <a:lstStyle/>
          <a:p>
            <a:r>
              <a:rPr lang="en-US" dirty="0" smtClean="0"/>
              <a:t>Flams- recycle accent page </a:t>
            </a:r>
            <a:endParaRPr lang="en-US" dirty="0"/>
          </a:p>
        </p:txBody>
      </p:sp>
      <p:sp>
        <p:nvSpPr>
          <p:cNvPr id="3" name="Content Placeholder 2"/>
          <p:cNvSpPr>
            <a:spLocks noGrp="1"/>
          </p:cNvSpPr>
          <p:nvPr>
            <p:ph idx="1"/>
          </p:nvPr>
        </p:nvSpPr>
        <p:spPr>
          <a:xfrm>
            <a:off x="1" y="1041722"/>
            <a:ext cx="3429048" cy="5816277"/>
          </a:xfrm>
        </p:spPr>
        <p:txBody>
          <a:bodyPr>
            <a:normAutofit fontScale="85000" lnSpcReduction="20000"/>
          </a:bodyPr>
          <a:lstStyle/>
          <a:p>
            <a:r>
              <a:rPr lang="en-US" dirty="0" smtClean="0"/>
              <a:t>Play accents only, then add the flams</a:t>
            </a:r>
          </a:p>
          <a:p>
            <a:r>
              <a:rPr lang="en-US" dirty="0" smtClean="0"/>
              <a:t>Keep the sticking exactly the same other than adding the grace note</a:t>
            </a:r>
          </a:p>
          <a:p>
            <a:r>
              <a:rPr lang="en-US" dirty="0" smtClean="0"/>
              <a:t>The note following the flam is often wrong</a:t>
            </a:r>
          </a:p>
          <a:p>
            <a:r>
              <a:rPr lang="en-US" dirty="0" smtClean="0"/>
              <a:t>Flams are all about stick heights</a:t>
            </a:r>
          </a:p>
          <a:p>
            <a:r>
              <a:rPr lang="en-US" dirty="0"/>
              <a:t>The same general ideas apply for flams as they did for accents</a:t>
            </a:r>
          </a:p>
          <a:p>
            <a:r>
              <a:rPr lang="en-US" dirty="0"/>
              <a:t>Don’t let kids “whip” the stick for flams/accents</a:t>
            </a:r>
          </a:p>
          <a:p>
            <a:r>
              <a:rPr lang="en-US" dirty="0"/>
              <a:t>The lower the down strokes, the better</a:t>
            </a:r>
          </a:p>
          <a:p>
            <a:endParaRPr lang="en-US" dirty="0" smtClean="0"/>
          </a:p>
        </p:txBody>
      </p:sp>
      <p:pic>
        <p:nvPicPr>
          <p:cNvPr id="5" name="Picture 4"/>
          <p:cNvPicPr>
            <a:picLocks noChangeAspect="1"/>
          </p:cNvPicPr>
          <p:nvPr/>
        </p:nvPicPr>
        <p:blipFill>
          <a:blip r:embed="rId2"/>
          <a:stretch>
            <a:fillRect/>
          </a:stretch>
        </p:blipFill>
        <p:spPr>
          <a:xfrm>
            <a:off x="3429051" y="1129217"/>
            <a:ext cx="8762949" cy="1238068"/>
          </a:xfrm>
          <a:prstGeom prst="rect">
            <a:avLst/>
          </a:prstGeom>
        </p:spPr>
      </p:pic>
      <p:pic>
        <p:nvPicPr>
          <p:cNvPr id="6" name="Picture 5"/>
          <p:cNvPicPr>
            <a:picLocks noChangeAspect="1"/>
          </p:cNvPicPr>
          <p:nvPr/>
        </p:nvPicPr>
        <p:blipFill>
          <a:blip r:embed="rId3"/>
          <a:stretch>
            <a:fillRect/>
          </a:stretch>
        </p:blipFill>
        <p:spPr>
          <a:xfrm>
            <a:off x="3429049" y="2367285"/>
            <a:ext cx="8762949" cy="1275514"/>
          </a:xfrm>
          <a:prstGeom prst="rect">
            <a:avLst/>
          </a:prstGeom>
        </p:spPr>
      </p:pic>
      <p:pic>
        <p:nvPicPr>
          <p:cNvPr id="7" name="Picture 6"/>
          <p:cNvPicPr>
            <a:picLocks noChangeAspect="1"/>
          </p:cNvPicPr>
          <p:nvPr/>
        </p:nvPicPr>
        <p:blipFill>
          <a:blip r:embed="rId4"/>
          <a:stretch>
            <a:fillRect/>
          </a:stretch>
        </p:blipFill>
        <p:spPr>
          <a:xfrm>
            <a:off x="3429049" y="3642799"/>
            <a:ext cx="8762949" cy="2351821"/>
          </a:xfrm>
          <a:prstGeom prst="rect">
            <a:avLst/>
          </a:prstGeom>
        </p:spPr>
      </p:pic>
    </p:spTree>
    <p:extLst>
      <p:ext uri="{BB962C8B-B14F-4D97-AF65-F5344CB8AC3E}">
        <p14:creationId xmlns:p14="http://schemas.microsoft.com/office/powerpoint/2010/main" val="17004072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2007685"/>
          </a:xfrm>
        </p:spPr>
        <p:txBody>
          <a:bodyPr>
            <a:normAutofit/>
          </a:bodyPr>
          <a:lstStyle/>
          <a:p>
            <a:r>
              <a:rPr lang="en-US" dirty="0" smtClean="0"/>
              <a:t>GRIP and STROKE- everything starts with how they hold the stick!</a:t>
            </a:r>
            <a:endParaRPr lang="en-US" dirty="0"/>
          </a:p>
        </p:txBody>
      </p:sp>
      <p:sp>
        <p:nvSpPr>
          <p:cNvPr id="3" name="Content Placeholder 2"/>
          <p:cNvSpPr>
            <a:spLocks noGrp="1"/>
          </p:cNvSpPr>
          <p:nvPr>
            <p:ph idx="1"/>
          </p:nvPr>
        </p:nvSpPr>
        <p:spPr>
          <a:xfrm>
            <a:off x="1120000" y="1794075"/>
            <a:ext cx="10233800" cy="4653023"/>
          </a:xfrm>
        </p:spPr>
        <p:txBody>
          <a:bodyPr>
            <a:normAutofit lnSpcReduction="10000"/>
          </a:bodyPr>
          <a:lstStyle/>
          <a:p>
            <a:pPr>
              <a:buFont typeface="Wingdings" charset="2"/>
              <a:buChar char="q"/>
            </a:pPr>
            <a:r>
              <a:rPr lang="en-US" dirty="0" smtClean="0"/>
              <a:t>“Dead Hand”  (</a:t>
            </a:r>
            <a:r>
              <a:rPr lang="en-US" b="1" dirty="0" smtClean="0"/>
              <a:t>Relax)</a:t>
            </a:r>
          </a:p>
          <a:p>
            <a:r>
              <a:rPr lang="en-US" dirty="0" smtClean="0"/>
              <a:t>Thumb directly across from the pointer finger</a:t>
            </a:r>
          </a:p>
          <a:p>
            <a:r>
              <a:rPr lang="en-US" dirty="0" smtClean="0"/>
              <a:t>Thumb print on the stick (on the “TH” if using Vic Firth) </a:t>
            </a:r>
          </a:p>
          <a:p>
            <a:r>
              <a:rPr lang="en-US" dirty="0" smtClean="0"/>
              <a:t>Nestle stick into the first joint of the pointer finger</a:t>
            </a:r>
          </a:p>
          <a:p>
            <a:r>
              <a:rPr lang="en-US" dirty="0" smtClean="0"/>
              <a:t>Hands flat- thumb nails pointing toward each other</a:t>
            </a:r>
          </a:p>
          <a:p>
            <a:r>
              <a:rPr lang="en-US" dirty="0" smtClean="0"/>
              <a:t>Roof top (90 degrees)</a:t>
            </a:r>
          </a:p>
          <a:p>
            <a:pPr>
              <a:buFont typeface="Wingdings" charset="2"/>
              <a:buChar char="q"/>
            </a:pPr>
            <a:r>
              <a:rPr lang="en-US" dirty="0" smtClean="0"/>
              <a:t> All motion comes from the wrist only- no elbow, no fingers (yet)</a:t>
            </a:r>
          </a:p>
          <a:p>
            <a:pPr>
              <a:buFont typeface="Arial" charset="0"/>
              <a:buChar char="•"/>
            </a:pPr>
            <a:r>
              <a:rPr lang="en-US" dirty="0" smtClean="0"/>
              <a:t>Rebound!</a:t>
            </a:r>
          </a:p>
          <a:p>
            <a:pPr>
              <a:buFont typeface="Arial" charset="0"/>
              <a:buChar char="•"/>
            </a:pPr>
            <a:r>
              <a:rPr lang="en-US" dirty="0" smtClean="0"/>
              <a:t>Start with full strokes- full range of motion</a:t>
            </a:r>
          </a:p>
          <a:p>
            <a:pPr>
              <a:buFont typeface="Arial" charset="0"/>
              <a:buChar char="•"/>
            </a:pPr>
            <a:r>
              <a:rPr lang="en-US" dirty="0" smtClean="0"/>
              <a:t>Don’t have them play soft until the grip and stroke are set</a:t>
            </a:r>
          </a:p>
          <a:p>
            <a:endParaRPr lang="en-US" dirty="0" smtClean="0"/>
          </a:p>
          <a:p>
            <a:endParaRPr lang="en-US" sz="4000" dirty="0"/>
          </a:p>
        </p:txBody>
      </p:sp>
    </p:spTree>
    <p:extLst>
      <p:ext uri="{BB962C8B-B14F-4D97-AF65-F5344CB8AC3E}">
        <p14:creationId xmlns:p14="http://schemas.microsoft.com/office/powerpoint/2010/main" val="166888522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Schmoker</a:t>
            </a:r>
            <a:r>
              <a:rPr lang="en-US" dirty="0"/>
              <a:t>- Leading with Focus</a:t>
            </a:r>
            <a:br>
              <a:rPr lang="en-US" dirty="0"/>
            </a:br>
            <a:endParaRPr lang="en-US" dirty="0"/>
          </a:p>
        </p:txBody>
      </p:sp>
      <p:sp>
        <p:nvSpPr>
          <p:cNvPr id="3" name="Content Placeholder 2"/>
          <p:cNvSpPr>
            <a:spLocks noGrp="1"/>
          </p:cNvSpPr>
          <p:nvPr>
            <p:ph idx="1"/>
          </p:nvPr>
        </p:nvSpPr>
        <p:spPr/>
        <p:txBody>
          <a:bodyPr/>
          <a:lstStyle/>
          <a:p>
            <a:r>
              <a:rPr lang="en-US" dirty="0" smtClean="0"/>
              <a:t>“Doing less and doing it better”</a:t>
            </a:r>
          </a:p>
          <a:p>
            <a:r>
              <a:rPr lang="en-US" dirty="0" smtClean="0"/>
              <a:t>Focus on one thing that makes a difference and do that one thing amazingly well.  Be ridiculously clear and unbelievably persistent at reminding everyone of what is expected, don’t let it fade away</a:t>
            </a:r>
          </a:p>
          <a:p>
            <a:r>
              <a:rPr lang="en-US" dirty="0" smtClean="0"/>
              <a:t>Harp, remind, hound, badger, repeat.  Do whatever it takes to drive home the importance of your “one thing”</a:t>
            </a:r>
          </a:p>
          <a:p>
            <a:r>
              <a:rPr lang="en-US" dirty="0" smtClean="0"/>
              <a:t>For me, this is sticking, plain and simple</a:t>
            </a:r>
          </a:p>
          <a:p>
            <a:r>
              <a:rPr lang="en-US" dirty="0" smtClean="0"/>
              <a:t>Sticking solves 90% of your percussionists’ problems</a:t>
            </a:r>
            <a:endParaRPr lang="en-US" dirty="0"/>
          </a:p>
        </p:txBody>
      </p:sp>
    </p:spTree>
    <p:extLst>
      <p:ext uri="{BB962C8B-B14F-4D97-AF65-F5344CB8AC3E}">
        <p14:creationId xmlns:p14="http://schemas.microsoft.com/office/powerpoint/2010/main" val="6366531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Drumming Questions?</a:t>
            </a:r>
            <a:r>
              <a:rPr lang="en-US" dirty="0"/>
              <a:t/>
            </a:r>
            <a:br>
              <a:rPr lang="en-US" dirty="0"/>
            </a:br>
            <a:endParaRPr lang="en-US" dirty="0"/>
          </a:p>
        </p:txBody>
      </p:sp>
      <p:sp>
        <p:nvSpPr>
          <p:cNvPr id="3" name="Content Placeholder 2"/>
          <p:cNvSpPr>
            <a:spLocks noGrp="1"/>
          </p:cNvSpPr>
          <p:nvPr>
            <p:ph idx="1"/>
          </p:nvPr>
        </p:nvSpPr>
        <p:spPr>
          <a:xfrm>
            <a:off x="1120000" y="1339487"/>
            <a:ext cx="10233800" cy="4575175"/>
          </a:xfrm>
        </p:spPr>
        <p:txBody>
          <a:bodyPr/>
          <a:lstStyle/>
          <a:p>
            <a:r>
              <a:rPr lang="en-US" dirty="0"/>
              <a:t>What about lefties</a:t>
            </a:r>
            <a:r>
              <a:rPr lang="en-US" dirty="0" smtClean="0"/>
              <a:t>? </a:t>
            </a:r>
            <a:endParaRPr lang="en-US" dirty="0"/>
          </a:p>
          <a:p>
            <a:pPr lvl="1"/>
            <a:r>
              <a:rPr lang="en-US" dirty="0" smtClean="0"/>
              <a:t>Either tell them to deal with it and do it all right handed anyway</a:t>
            </a:r>
          </a:p>
          <a:p>
            <a:pPr lvl="1"/>
            <a:r>
              <a:rPr lang="en-US" dirty="0" smtClean="0"/>
              <a:t>Or, have them completely flip everything </a:t>
            </a:r>
          </a:p>
          <a:p>
            <a:pPr lvl="1"/>
            <a:endParaRPr lang="en-US" dirty="0" smtClean="0"/>
          </a:p>
          <a:p>
            <a:r>
              <a:rPr lang="en-US" dirty="0" smtClean="0"/>
              <a:t>What if my kids have flams or rolls in sheet music but we haven’t gotten there yet in the progression?</a:t>
            </a:r>
          </a:p>
          <a:p>
            <a:pPr lvl="1"/>
            <a:r>
              <a:rPr lang="en-US" dirty="0" smtClean="0"/>
              <a:t>Choose: Depending on the kid, just have them leave it out, or give them a crash course on that one element. Have them watch one of the Perc 101 videos at </a:t>
            </a:r>
            <a:r>
              <a:rPr lang="en-US" dirty="0" err="1" smtClean="0"/>
              <a:t>vicfirth.com</a:t>
            </a:r>
            <a:endParaRPr lang="en-US" dirty="0"/>
          </a:p>
          <a:p>
            <a:r>
              <a:rPr lang="en-US" dirty="0" smtClean="0"/>
              <a:t>Other Drumming Questions?</a:t>
            </a:r>
          </a:p>
        </p:txBody>
      </p:sp>
    </p:spTree>
    <p:extLst>
      <p:ext uri="{BB962C8B-B14F-4D97-AF65-F5344CB8AC3E}">
        <p14:creationId xmlns:p14="http://schemas.microsoft.com/office/powerpoint/2010/main" val="7291119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do I get my drummers to play mallets too?</a:t>
            </a:r>
            <a:endParaRPr lang="en-US" dirty="0"/>
          </a:p>
        </p:txBody>
      </p:sp>
      <p:sp>
        <p:nvSpPr>
          <p:cNvPr id="3" name="Content Placeholder 2"/>
          <p:cNvSpPr>
            <a:spLocks noGrp="1"/>
          </p:cNvSpPr>
          <p:nvPr>
            <p:ph idx="1"/>
          </p:nvPr>
        </p:nvSpPr>
        <p:spPr>
          <a:xfrm>
            <a:off x="113002" y="1690688"/>
            <a:ext cx="10233800" cy="4351338"/>
          </a:xfrm>
        </p:spPr>
        <p:txBody>
          <a:bodyPr/>
          <a:lstStyle/>
          <a:p>
            <a:r>
              <a:rPr lang="en-US" dirty="0" smtClean="0"/>
              <a:t>Great question!</a:t>
            </a:r>
          </a:p>
          <a:p>
            <a:r>
              <a:rPr lang="en-US" dirty="0"/>
              <a:t>First, don’t even teach them dots, teach them the </a:t>
            </a:r>
            <a:r>
              <a:rPr lang="en-US" dirty="0" smtClean="0"/>
              <a:t>scale by rote and get them feeling good about playing keyboards. Build some confidence (then crush it later when they realize they don’t know what they’re doing).  By then, at least you’re just taking their confidence down a notch rather than starting from rock bottom. It’s subtle, but there’s a difference</a:t>
            </a:r>
          </a:p>
          <a:p>
            <a:r>
              <a:rPr lang="en-US" dirty="0" smtClean="0"/>
              <a:t>Build muscle memory for the scale then work on peripheral vision</a:t>
            </a:r>
          </a:p>
          <a:p>
            <a:r>
              <a:rPr lang="en-US" dirty="0" smtClean="0"/>
              <a:t>Build these skills so they can actually learn how to read instead of just memorizing and staring straight down </a:t>
            </a:r>
          </a:p>
          <a:p>
            <a:endParaRPr lang="en-US" dirty="0"/>
          </a:p>
          <a:p>
            <a:endParaRPr lang="en-US" dirty="0" smtClean="0"/>
          </a:p>
          <a:p>
            <a:endParaRPr lang="en-US" dirty="0"/>
          </a:p>
        </p:txBody>
      </p:sp>
    </p:spTree>
    <p:extLst>
      <p:ext uri="{BB962C8B-B14F-4D97-AF65-F5344CB8AC3E}">
        <p14:creationId xmlns:p14="http://schemas.microsoft.com/office/powerpoint/2010/main" val="480648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5613670" cy="1325563"/>
          </a:xfrm>
        </p:spPr>
        <p:txBody>
          <a:bodyPr>
            <a:normAutofit/>
          </a:bodyPr>
          <a:lstStyle/>
          <a:p>
            <a:r>
              <a:rPr lang="en-US" dirty="0" smtClean="0"/>
              <a:t>The Basics- </a:t>
            </a:r>
            <a:br>
              <a:rPr lang="en-US" dirty="0" smtClean="0"/>
            </a:br>
            <a:r>
              <a:rPr lang="en-US" sz="3000" dirty="0" smtClean="0"/>
              <a:t>when they can’t even find a Bb!</a:t>
            </a:r>
            <a:endParaRPr lang="en-US" dirty="0"/>
          </a:p>
        </p:txBody>
      </p:sp>
      <p:sp>
        <p:nvSpPr>
          <p:cNvPr id="3" name="Content Placeholder 2"/>
          <p:cNvSpPr>
            <a:spLocks noGrp="1"/>
          </p:cNvSpPr>
          <p:nvPr>
            <p:ph idx="1"/>
          </p:nvPr>
        </p:nvSpPr>
        <p:spPr>
          <a:xfrm>
            <a:off x="0" y="1536258"/>
            <a:ext cx="5613670" cy="5321742"/>
          </a:xfrm>
        </p:spPr>
        <p:txBody>
          <a:bodyPr/>
          <a:lstStyle/>
          <a:p>
            <a:r>
              <a:rPr lang="en-US" dirty="0" smtClean="0"/>
              <a:t>Start by using simple patterns (all lead by the right hand of course)</a:t>
            </a:r>
          </a:p>
          <a:p>
            <a:r>
              <a:rPr lang="en-US" dirty="0" smtClean="0"/>
              <a:t>This is just getting them comfortable with how the hands move around the Bb scale</a:t>
            </a:r>
          </a:p>
          <a:p>
            <a:r>
              <a:rPr lang="en-US" dirty="0" smtClean="0"/>
              <a:t>It is a fun scale and they will </a:t>
            </a:r>
            <a:r>
              <a:rPr lang="en-US" i="1" dirty="0" smtClean="0"/>
              <a:t>actually </a:t>
            </a:r>
            <a:r>
              <a:rPr lang="en-US" dirty="0" smtClean="0"/>
              <a:t>get excited about paying “bells”</a:t>
            </a:r>
          </a:p>
          <a:p>
            <a:r>
              <a:rPr lang="en-US" dirty="0" smtClean="0"/>
              <a:t>Start with slow quarter notes, then move up to 8</a:t>
            </a:r>
            <a:r>
              <a:rPr lang="en-US" baseline="30000" dirty="0" smtClean="0"/>
              <a:t>th</a:t>
            </a:r>
            <a:r>
              <a:rPr lang="en-US" dirty="0" smtClean="0"/>
              <a:t> notes.</a:t>
            </a:r>
          </a:p>
          <a:p>
            <a:r>
              <a:rPr lang="en-US" dirty="0" smtClean="0"/>
              <a:t>Challenge the kids for speed</a:t>
            </a:r>
          </a:p>
          <a:p>
            <a:endParaRPr lang="en-US" dirty="0" smtClean="0"/>
          </a:p>
        </p:txBody>
      </p:sp>
      <p:pic>
        <p:nvPicPr>
          <p:cNvPr id="4" name="Picture 3"/>
          <p:cNvPicPr>
            <a:picLocks noChangeAspect="1"/>
          </p:cNvPicPr>
          <p:nvPr/>
        </p:nvPicPr>
        <p:blipFill>
          <a:blip r:embed="rId2"/>
          <a:stretch>
            <a:fillRect/>
          </a:stretch>
        </p:blipFill>
        <p:spPr>
          <a:xfrm>
            <a:off x="5613670" y="0"/>
            <a:ext cx="6578330" cy="6858000"/>
          </a:xfrm>
          <a:prstGeom prst="rect">
            <a:avLst/>
          </a:prstGeom>
        </p:spPr>
      </p:pic>
    </p:spTree>
    <p:extLst>
      <p:ext uri="{BB962C8B-B14F-4D97-AF65-F5344CB8AC3E}">
        <p14:creationId xmlns:p14="http://schemas.microsoft.com/office/powerpoint/2010/main" val="11249129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5130800" cy="1325563"/>
          </a:xfrm>
        </p:spPr>
        <p:txBody>
          <a:bodyPr/>
          <a:lstStyle/>
          <a:p>
            <a:r>
              <a:rPr lang="en-US" dirty="0" smtClean="0"/>
              <a:t>More patterns</a:t>
            </a:r>
            <a:endParaRPr lang="en-US" dirty="0"/>
          </a:p>
        </p:txBody>
      </p:sp>
      <p:sp>
        <p:nvSpPr>
          <p:cNvPr id="3" name="Content Placeholder 2"/>
          <p:cNvSpPr>
            <a:spLocks noGrp="1"/>
          </p:cNvSpPr>
          <p:nvPr>
            <p:ph idx="1"/>
          </p:nvPr>
        </p:nvSpPr>
        <p:spPr>
          <a:xfrm>
            <a:off x="27800" y="1325562"/>
            <a:ext cx="5103000" cy="5532437"/>
          </a:xfrm>
        </p:spPr>
        <p:txBody>
          <a:bodyPr>
            <a:normAutofit lnSpcReduction="10000"/>
          </a:bodyPr>
          <a:lstStyle/>
          <a:p>
            <a:r>
              <a:rPr lang="en-US" dirty="0"/>
              <a:t>P</a:t>
            </a:r>
            <a:r>
              <a:rPr lang="en-US" dirty="0" smtClean="0"/>
              <a:t>atterns 2 and 3 get the kids starting on different notes so they get an even better feel for how the scale works regardless of which note starts the pattern.</a:t>
            </a:r>
          </a:p>
          <a:p>
            <a:r>
              <a:rPr lang="en-US" dirty="0" smtClean="0"/>
              <a:t>It is easy to make these short patterns fit into what the rest of the class is doing. (4-8 measure book exercises)</a:t>
            </a:r>
          </a:p>
          <a:p>
            <a:r>
              <a:rPr lang="en-US" dirty="0" smtClean="0"/>
              <a:t>Have them play these exercises while looking up at a stand or the edge of the bars to develop confidence using peripheral vision</a:t>
            </a:r>
          </a:p>
          <a:p>
            <a:endParaRPr lang="en-US" dirty="0"/>
          </a:p>
        </p:txBody>
      </p:sp>
      <p:pic>
        <p:nvPicPr>
          <p:cNvPr id="4" name="Picture 3"/>
          <p:cNvPicPr>
            <a:picLocks noChangeAspect="1"/>
          </p:cNvPicPr>
          <p:nvPr/>
        </p:nvPicPr>
        <p:blipFill>
          <a:blip r:embed="rId2"/>
          <a:stretch>
            <a:fillRect/>
          </a:stretch>
        </p:blipFill>
        <p:spPr>
          <a:xfrm>
            <a:off x="5130800" y="215900"/>
            <a:ext cx="7061200" cy="6642100"/>
          </a:xfrm>
          <a:prstGeom prst="rect">
            <a:avLst/>
          </a:prstGeom>
        </p:spPr>
      </p:pic>
    </p:spTree>
    <p:extLst>
      <p:ext uri="{BB962C8B-B14F-4D97-AF65-F5344CB8AC3E}">
        <p14:creationId xmlns:p14="http://schemas.microsoft.com/office/powerpoint/2010/main" val="21140447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597" y="127323"/>
            <a:ext cx="11898775" cy="1563366"/>
          </a:xfrm>
        </p:spPr>
        <p:txBody>
          <a:bodyPr>
            <a:normAutofit/>
          </a:bodyPr>
          <a:lstStyle/>
          <a:p>
            <a:r>
              <a:rPr lang="en-US" sz="3500" dirty="0" smtClean="0"/>
              <a:t>Actually </a:t>
            </a:r>
            <a:r>
              <a:rPr lang="en-US" sz="3500" b="1" i="1" dirty="0"/>
              <a:t>r</a:t>
            </a:r>
            <a:r>
              <a:rPr lang="en-US" sz="3500" b="1" i="1" dirty="0" smtClean="0"/>
              <a:t>eading</a:t>
            </a:r>
            <a:r>
              <a:rPr lang="en-US" sz="3500" b="1" dirty="0" smtClean="0"/>
              <a:t> </a:t>
            </a:r>
            <a:r>
              <a:rPr lang="en-US" sz="3500" dirty="0" smtClean="0"/>
              <a:t>music- drummers can do that?! (not just that one girl who already reads notes</a:t>
            </a:r>
            <a:r>
              <a:rPr lang="mr-IN" sz="3500" dirty="0" smtClean="0"/>
              <a:t>…</a:t>
            </a:r>
            <a:r>
              <a:rPr lang="en-US" sz="3500" dirty="0" smtClean="0"/>
              <a:t>)</a:t>
            </a:r>
            <a:endParaRPr lang="en-US" sz="3500" dirty="0"/>
          </a:p>
        </p:txBody>
      </p:sp>
      <p:sp>
        <p:nvSpPr>
          <p:cNvPr id="3" name="Content Placeholder 2"/>
          <p:cNvSpPr>
            <a:spLocks noGrp="1"/>
          </p:cNvSpPr>
          <p:nvPr>
            <p:ph idx="1"/>
          </p:nvPr>
        </p:nvSpPr>
        <p:spPr>
          <a:xfrm>
            <a:off x="92598" y="1825624"/>
            <a:ext cx="3880934" cy="5032375"/>
          </a:xfrm>
        </p:spPr>
        <p:txBody>
          <a:bodyPr>
            <a:normAutofit fontScale="92500"/>
          </a:bodyPr>
          <a:lstStyle/>
          <a:p>
            <a:r>
              <a:rPr lang="en-US" dirty="0" smtClean="0"/>
              <a:t>Peripheral vision is key</a:t>
            </a:r>
          </a:p>
          <a:p>
            <a:r>
              <a:rPr lang="en-US" dirty="0" smtClean="0"/>
              <a:t>They have to trust themselves to play without looking down</a:t>
            </a:r>
          </a:p>
          <a:p>
            <a:r>
              <a:rPr lang="en-US" dirty="0" smtClean="0"/>
              <a:t>Start insanely slow- say out loud: ”Bb, up” hit, “up”, hit “down” etc.</a:t>
            </a:r>
          </a:p>
          <a:p>
            <a:r>
              <a:rPr lang="en-US" dirty="0" smtClean="0"/>
              <a:t>Then work up to quarter notes, then 8</a:t>
            </a:r>
            <a:r>
              <a:rPr lang="en-US" baseline="30000" dirty="0" smtClean="0"/>
              <a:t>th</a:t>
            </a:r>
            <a:r>
              <a:rPr lang="en-US" dirty="0" smtClean="0"/>
              <a:t> notes</a:t>
            </a:r>
          </a:p>
          <a:p>
            <a:r>
              <a:rPr lang="en-US" dirty="0" smtClean="0"/>
              <a:t>Be patient, give them appropriate praise- this is HARD!</a:t>
            </a:r>
            <a:endParaRPr lang="en-US" dirty="0"/>
          </a:p>
        </p:txBody>
      </p:sp>
      <p:pic>
        <p:nvPicPr>
          <p:cNvPr id="8" name="Picture 7"/>
          <p:cNvPicPr>
            <a:picLocks noChangeAspect="1"/>
          </p:cNvPicPr>
          <p:nvPr/>
        </p:nvPicPr>
        <p:blipFill>
          <a:blip r:embed="rId2"/>
          <a:stretch>
            <a:fillRect/>
          </a:stretch>
        </p:blipFill>
        <p:spPr>
          <a:xfrm>
            <a:off x="3973532" y="1572298"/>
            <a:ext cx="8218468" cy="5285702"/>
          </a:xfrm>
          <a:prstGeom prst="rect">
            <a:avLst/>
          </a:prstGeom>
        </p:spPr>
      </p:pic>
    </p:spTree>
    <p:extLst>
      <p:ext uri="{BB962C8B-B14F-4D97-AF65-F5344CB8AC3E}">
        <p14:creationId xmlns:p14="http://schemas.microsoft.com/office/powerpoint/2010/main" val="6335938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294" y="168355"/>
            <a:ext cx="10515600" cy="1325563"/>
          </a:xfrm>
        </p:spPr>
        <p:txBody>
          <a:bodyPr>
            <a:normAutofit fontScale="90000"/>
          </a:bodyPr>
          <a:lstStyle/>
          <a:p>
            <a:r>
              <a:rPr lang="en-US" dirty="0" smtClean="0"/>
              <a:t>Wait a second</a:t>
            </a:r>
            <a:r>
              <a:rPr lang="mr-IN" dirty="0" smtClean="0"/>
              <a:t>…</a:t>
            </a:r>
            <a:r>
              <a:rPr lang="en-US" dirty="0" smtClean="0"/>
              <a:t> they still don’t know how to read!</a:t>
            </a:r>
            <a:endParaRPr lang="en-US" dirty="0"/>
          </a:p>
        </p:txBody>
      </p:sp>
      <p:sp>
        <p:nvSpPr>
          <p:cNvPr id="3" name="Content Placeholder 2"/>
          <p:cNvSpPr>
            <a:spLocks noGrp="1"/>
          </p:cNvSpPr>
          <p:nvPr>
            <p:ph idx="1"/>
          </p:nvPr>
        </p:nvSpPr>
        <p:spPr>
          <a:xfrm>
            <a:off x="155294" y="1493917"/>
            <a:ext cx="10374700" cy="5161526"/>
          </a:xfrm>
        </p:spPr>
        <p:txBody>
          <a:bodyPr/>
          <a:lstStyle/>
          <a:p>
            <a:r>
              <a:rPr lang="en-US" dirty="0" smtClean="0"/>
              <a:t>While learning “ups and downs”, have them say letter names</a:t>
            </a:r>
          </a:p>
          <a:p>
            <a:r>
              <a:rPr lang="en-US" dirty="0" smtClean="0"/>
              <a:t>They will get progressively better at reading and trusting their peripheral vision. </a:t>
            </a:r>
          </a:p>
          <a:p>
            <a:r>
              <a:rPr lang="en-US" dirty="0" smtClean="0"/>
              <a:t>Remind them that it is better to play the wrong notes and keep their eyes up than it is to just memorize it and stare down (unless it’s a really tough part that they need to stare down for)</a:t>
            </a:r>
          </a:p>
          <a:p>
            <a:r>
              <a:rPr lang="en-US" dirty="0" smtClean="0"/>
              <a:t>Once they are comfortable with scales, start introducing skips (only 3</a:t>
            </a:r>
            <a:r>
              <a:rPr lang="en-US" baseline="30000" dirty="0" smtClean="0"/>
              <a:t>rd</a:t>
            </a:r>
            <a:r>
              <a:rPr lang="en-US" dirty="0" smtClean="0"/>
              <a:t> at first, then bigger and bigger until they are really reading music</a:t>
            </a:r>
          </a:p>
          <a:p>
            <a:r>
              <a:rPr lang="en-US" dirty="0" smtClean="0"/>
              <a:t>Start with mallets then use drumming as a carrot</a:t>
            </a:r>
          </a:p>
          <a:p>
            <a:r>
              <a:rPr lang="en-US" dirty="0" smtClean="0"/>
              <a:t>Students who can master these mallet exercises can move on to drumming</a:t>
            </a:r>
            <a:endParaRPr lang="en-US" dirty="0"/>
          </a:p>
        </p:txBody>
      </p:sp>
    </p:spTree>
    <p:extLst>
      <p:ext uri="{BB962C8B-B14F-4D97-AF65-F5344CB8AC3E}">
        <p14:creationId xmlns:p14="http://schemas.microsoft.com/office/powerpoint/2010/main" val="827632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Sight Reading Factory	</a:t>
            </a:r>
            <a:endParaRPr lang="en-US" dirty="0"/>
          </a:p>
        </p:txBody>
      </p:sp>
      <p:sp>
        <p:nvSpPr>
          <p:cNvPr id="3" name="Content Placeholder 2"/>
          <p:cNvSpPr>
            <a:spLocks noGrp="1"/>
          </p:cNvSpPr>
          <p:nvPr>
            <p:ph idx="1"/>
          </p:nvPr>
        </p:nvSpPr>
        <p:spPr/>
        <p:txBody>
          <a:bodyPr/>
          <a:lstStyle/>
          <a:p>
            <a:r>
              <a:rPr lang="en-US" dirty="0" smtClean="0"/>
              <a:t>SRF is a great program that allows you to create unlimited sight reading examples</a:t>
            </a:r>
          </a:p>
          <a:p>
            <a:r>
              <a:rPr lang="en-US" dirty="0" smtClean="0"/>
              <a:t>Set parameters to keep it simple or push the envelope</a:t>
            </a:r>
          </a:p>
          <a:p>
            <a:r>
              <a:rPr lang="en-US" dirty="0" smtClean="0"/>
              <a:t>Customize everything, develop your own exercises without having to scramble to find the ones I included earlier</a:t>
            </a:r>
          </a:p>
          <a:p>
            <a:r>
              <a:rPr lang="en-US" dirty="0" smtClean="0"/>
              <a:t>Relatively inexpensive for how useful it can be</a:t>
            </a:r>
          </a:p>
        </p:txBody>
      </p:sp>
    </p:spTree>
    <p:extLst>
      <p:ext uri="{BB962C8B-B14F-4D97-AF65-F5344CB8AC3E}">
        <p14:creationId xmlns:p14="http://schemas.microsoft.com/office/powerpoint/2010/main" val="17358117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Mallets- Sticking rules still apply</a:t>
            </a:r>
            <a:br>
              <a:rPr lang="en-US" dirty="0" smtClean="0"/>
            </a:br>
            <a:r>
              <a:rPr lang="en-US" sz="4400" dirty="0" smtClean="0"/>
              <a:t>(at least as much as possible)</a:t>
            </a:r>
            <a:endParaRPr lang="en-US" dirty="0"/>
          </a:p>
        </p:txBody>
      </p:sp>
      <p:sp>
        <p:nvSpPr>
          <p:cNvPr id="3" name="Content Placeholder 2"/>
          <p:cNvSpPr>
            <a:spLocks noGrp="1"/>
          </p:cNvSpPr>
          <p:nvPr>
            <p:ph idx="1"/>
          </p:nvPr>
        </p:nvSpPr>
        <p:spPr/>
        <p:txBody>
          <a:bodyPr/>
          <a:lstStyle/>
          <a:p>
            <a:pPr>
              <a:buFont typeface="Wingdings" charset="2"/>
              <a:buChar char="Ø"/>
            </a:pPr>
            <a:r>
              <a:rPr lang="en-US" dirty="0" smtClean="0"/>
              <a:t>In general:</a:t>
            </a:r>
          </a:p>
          <a:p>
            <a:pPr>
              <a:buFont typeface="Arial" charset="0"/>
              <a:buChar char="•"/>
            </a:pPr>
            <a:r>
              <a:rPr lang="en-US" dirty="0" smtClean="0"/>
              <a:t>Try to start each measure on the right hand </a:t>
            </a:r>
          </a:p>
          <a:p>
            <a:pPr>
              <a:buFont typeface="Arial" charset="0"/>
              <a:buChar char="•"/>
            </a:pPr>
            <a:r>
              <a:rPr lang="en-US" dirty="0" smtClean="0"/>
              <a:t>Try to alternate scale patterns as much as possible, even if it feels awkward at first</a:t>
            </a:r>
          </a:p>
          <a:p>
            <a:pPr>
              <a:buFont typeface="Arial" charset="0"/>
              <a:buChar char="•"/>
            </a:pPr>
            <a:r>
              <a:rPr lang="en-US" dirty="0" smtClean="0"/>
              <a:t>First, have students play the rhythm on one note so they feel how they would stick it on one drum, then try to use that same sticking around the bars</a:t>
            </a:r>
          </a:p>
          <a:p>
            <a:pPr>
              <a:buFont typeface="Arial" charset="0"/>
              <a:buChar char="•"/>
            </a:pPr>
            <a:r>
              <a:rPr lang="en-US" dirty="0" smtClean="0"/>
              <a:t>If there is an issue, then explore a better way</a:t>
            </a:r>
            <a:endParaRPr lang="en-US" dirty="0"/>
          </a:p>
        </p:txBody>
      </p:sp>
    </p:spTree>
    <p:extLst>
      <p:ext uri="{BB962C8B-B14F-4D97-AF65-F5344CB8AC3E}">
        <p14:creationId xmlns:p14="http://schemas.microsoft.com/office/powerpoint/2010/main" val="15872428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Mallets- Technique still matters</a:t>
            </a:r>
            <a:endParaRPr lang="en-US" dirty="0"/>
          </a:p>
        </p:txBody>
      </p:sp>
      <p:sp>
        <p:nvSpPr>
          <p:cNvPr id="3" name="Content Placeholder 2"/>
          <p:cNvSpPr>
            <a:spLocks noGrp="1"/>
          </p:cNvSpPr>
          <p:nvPr>
            <p:ph idx="1"/>
          </p:nvPr>
        </p:nvSpPr>
        <p:spPr/>
        <p:txBody>
          <a:bodyPr/>
          <a:lstStyle/>
          <a:p>
            <a:r>
              <a:rPr lang="en-US" dirty="0" smtClean="0"/>
              <a:t>Grip should be exactly the same</a:t>
            </a:r>
          </a:p>
          <a:p>
            <a:r>
              <a:rPr lang="en-US" dirty="0" smtClean="0"/>
              <a:t>Students should think of the same rebound as on a drum but they have to use the wrist to make it happen</a:t>
            </a:r>
          </a:p>
          <a:p>
            <a:endParaRPr lang="en-US" dirty="0" smtClean="0"/>
          </a:p>
          <a:p>
            <a:endParaRPr lang="en-US" dirty="0" smtClean="0"/>
          </a:p>
          <a:p>
            <a:r>
              <a:rPr lang="en-US" dirty="0" smtClean="0"/>
              <a:t>Avoid the ”node” (the spot where the rope goes through the bar) it sounds like junk.  Hit the center of the bar over the resonator or the very edge.  </a:t>
            </a:r>
          </a:p>
          <a:p>
            <a:r>
              <a:rPr lang="en-US" dirty="0" smtClean="0"/>
              <a:t>For faster passages, have students play the edges</a:t>
            </a:r>
            <a:endParaRPr lang="en-US" dirty="0"/>
          </a:p>
        </p:txBody>
      </p:sp>
      <p:sp>
        <p:nvSpPr>
          <p:cNvPr id="4" name="Title 1"/>
          <p:cNvSpPr txBox="1">
            <a:spLocks/>
          </p:cNvSpPr>
          <p:nvPr/>
        </p:nvSpPr>
        <p:spPr>
          <a:xfrm>
            <a:off x="838200" y="305238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US" dirty="0" smtClean="0"/>
              <a:t>Where to strike the bar</a:t>
            </a:r>
            <a:endParaRPr lang="en-US" dirty="0"/>
          </a:p>
        </p:txBody>
      </p:sp>
    </p:spTree>
    <p:extLst>
      <p:ext uri="{BB962C8B-B14F-4D97-AF65-F5344CB8AC3E}">
        <p14:creationId xmlns:p14="http://schemas.microsoft.com/office/powerpoint/2010/main" val="6563878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Practice Pads</a:t>
            </a:r>
            <a:endParaRPr lang="en-US" dirty="0"/>
          </a:p>
        </p:txBody>
      </p:sp>
      <p:sp>
        <p:nvSpPr>
          <p:cNvPr id="3" name="Content Placeholder 2"/>
          <p:cNvSpPr>
            <a:spLocks noGrp="1"/>
          </p:cNvSpPr>
          <p:nvPr>
            <p:ph sz="half" idx="1"/>
          </p:nvPr>
        </p:nvSpPr>
        <p:spPr>
          <a:xfrm>
            <a:off x="1120000" y="1825625"/>
            <a:ext cx="5025216" cy="4864542"/>
          </a:xfrm>
        </p:spPr>
        <p:txBody>
          <a:bodyPr>
            <a:normAutofit fontScale="92500" lnSpcReduction="10000"/>
          </a:bodyPr>
          <a:lstStyle/>
          <a:p>
            <a:pPr>
              <a:buFont typeface="Wingdings" charset="2"/>
              <a:buChar char="Ø"/>
            </a:pPr>
            <a:r>
              <a:rPr lang="en-US" dirty="0" smtClean="0"/>
              <a:t>Using practice pads, your drummers:</a:t>
            </a:r>
          </a:p>
          <a:p>
            <a:r>
              <a:rPr lang="en-US" dirty="0" smtClean="0"/>
              <a:t>Learn to play with full wrist motion and technique</a:t>
            </a:r>
          </a:p>
          <a:p>
            <a:r>
              <a:rPr lang="en-US" dirty="0" smtClean="0"/>
              <a:t>Still get full rebound from the drum</a:t>
            </a:r>
          </a:p>
          <a:p>
            <a:r>
              <a:rPr lang="en-US" dirty="0" smtClean="0"/>
              <a:t>You can actually hear the rest of the band</a:t>
            </a:r>
          </a:p>
          <a:p>
            <a:r>
              <a:rPr lang="en-US" dirty="0" smtClean="0"/>
              <a:t>You don’t have to have lots of equipment ($)</a:t>
            </a:r>
          </a:p>
          <a:p>
            <a:r>
              <a:rPr lang="en-US" dirty="0" smtClean="0"/>
              <a:t>You can transition from full pad, to half pad, to no pad as they mature and get better</a:t>
            </a:r>
          </a:p>
          <a:p>
            <a:endParaRPr lang="en-US" dirty="0" smtClean="0"/>
          </a:p>
          <a:p>
            <a:endParaRPr lang="en-US" dirty="0" smtClean="0"/>
          </a:p>
        </p:txBody>
      </p:sp>
      <p:sp>
        <p:nvSpPr>
          <p:cNvPr id="4" name="Content Placeholder 3"/>
          <p:cNvSpPr>
            <a:spLocks noGrp="1"/>
          </p:cNvSpPr>
          <p:nvPr>
            <p:ph sz="half" idx="2"/>
          </p:nvPr>
        </p:nvSpPr>
        <p:spPr/>
        <p:txBody>
          <a:bodyPr>
            <a:normAutofit fontScale="92500" lnSpcReduction="10000"/>
          </a:bodyPr>
          <a:lstStyle/>
          <a:p>
            <a:pPr>
              <a:buFont typeface="Wingdings" charset="2"/>
              <a:buChar char="Ø"/>
            </a:pPr>
            <a:r>
              <a:rPr lang="en-US" dirty="0" smtClean="0"/>
              <a:t>Without pads your drummers:</a:t>
            </a:r>
          </a:p>
          <a:p>
            <a:r>
              <a:rPr lang="en-US" dirty="0" smtClean="0"/>
              <a:t>Get told all the time to play softer and don’t develop good technique</a:t>
            </a:r>
          </a:p>
          <a:p>
            <a:r>
              <a:rPr lang="en-US" dirty="0" smtClean="0"/>
              <a:t>Play too loud all the time even though you just told them not to</a:t>
            </a:r>
          </a:p>
          <a:p>
            <a:r>
              <a:rPr lang="en-US" dirty="0" smtClean="0"/>
              <a:t>If they did follow instructions and play softer, they develop pokey, weak technique</a:t>
            </a:r>
          </a:p>
          <a:p>
            <a:endParaRPr lang="en-US" dirty="0"/>
          </a:p>
        </p:txBody>
      </p:sp>
    </p:spTree>
    <p:extLst>
      <p:ext uri="{BB962C8B-B14F-4D97-AF65-F5344CB8AC3E}">
        <p14:creationId xmlns:p14="http://schemas.microsoft.com/office/powerpoint/2010/main" val="78327367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Some examples- rules and exceptions</a:t>
            </a:r>
            <a:endParaRPr lang="en-US" dirty="0"/>
          </a:p>
        </p:txBody>
      </p:sp>
      <p:sp>
        <p:nvSpPr>
          <p:cNvPr id="3" name="Content Placeholder 2"/>
          <p:cNvSpPr>
            <a:spLocks noGrp="1"/>
          </p:cNvSpPr>
          <p:nvPr>
            <p:ph idx="1"/>
          </p:nvPr>
        </p:nvSpPr>
        <p:spPr/>
        <p:txBody>
          <a:bodyPr/>
          <a:lstStyle/>
          <a:p>
            <a:endParaRPr lang="en-US" dirty="0"/>
          </a:p>
        </p:txBody>
      </p:sp>
      <p:pic>
        <p:nvPicPr>
          <p:cNvPr id="8" name="Picture 7"/>
          <p:cNvPicPr>
            <a:picLocks noChangeAspect="1"/>
          </p:cNvPicPr>
          <p:nvPr/>
        </p:nvPicPr>
        <p:blipFill>
          <a:blip r:embed="rId2"/>
          <a:stretch>
            <a:fillRect/>
          </a:stretch>
        </p:blipFill>
        <p:spPr>
          <a:xfrm>
            <a:off x="1120000" y="1690688"/>
            <a:ext cx="10390508" cy="4330961"/>
          </a:xfrm>
          <a:prstGeom prst="rect">
            <a:avLst/>
          </a:prstGeom>
        </p:spPr>
      </p:pic>
    </p:spTree>
    <p:extLst>
      <p:ext uri="{BB962C8B-B14F-4D97-AF65-F5344CB8AC3E}">
        <p14:creationId xmlns:p14="http://schemas.microsoft.com/office/powerpoint/2010/main" val="2071842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67773" y="625033"/>
            <a:ext cx="10856454" cy="2571820"/>
          </a:xfrm>
          <a:prstGeom prst="rect">
            <a:avLst/>
          </a:prstGeom>
        </p:spPr>
      </p:pic>
      <p:pic>
        <p:nvPicPr>
          <p:cNvPr id="5" name="Picture 4"/>
          <p:cNvPicPr>
            <a:picLocks noChangeAspect="1"/>
          </p:cNvPicPr>
          <p:nvPr/>
        </p:nvPicPr>
        <p:blipFill>
          <a:blip r:embed="rId3"/>
          <a:stretch>
            <a:fillRect/>
          </a:stretch>
        </p:blipFill>
        <p:spPr>
          <a:xfrm>
            <a:off x="552840" y="3964329"/>
            <a:ext cx="11511712" cy="2525150"/>
          </a:xfrm>
          <a:prstGeom prst="rect">
            <a:avLst/>
          </a:prstGeom>
        </p:spPr>
      </p:pic>
    </p:spTree>
    <p:extLst>
      <p:ext uri="{BB962C8B-B14F-4D97-AF65-F5344CB8AC3E}">
        <p14:creationId xmlns:p14="http://schemas.microsoft.com/office/powerpoint/2010/main" val="109224936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advanced drumming ideas</a:t>
            </a:r>
            <a:endParaRPr lang="en-US" dirty="0"/>
          </a:p>
        </p:txBody>
      </p:sp>
      <p:sp>
        <p:nvSpPr>
          <p:cNvPr id="3" name="Content Placeholder 2"/>
          <p:cNvSpPr>
            <a:spLocks noGrp="1"/>
          </p:cNvSpPr>
          <p:nvPr>
            <p:ph idx="1"/>
          </p:nvPr>
        </p:nvSpPr>
        <p:spPr/>
        <p:txBody>
          <a:bodyPr/>
          <a:lstStyle/>
          <a:p>
            <a:r>
              <a:rPr lang="en-US" dirty="0"/>
              <a:t>Triplet sticking </a:t>
            </a:r>
            <a:r>
              <a:rPr lang="en-US" dirty="0" smtClean="0"/>
              <a:t>rules</a:t>
            </a:r>
            <a:endParaRPr lang="en-US" dirty="0"/>
          </a:p>
          <a:p>
            <a:endParaRPr lang="en-US" dirty="0" smtClean="0"/>
          </a:p>
          <a:p>
            <a:r>
              <a:rPr lang="en-US" dirty="0" smtClean="0"/>
              <a:t>A great way to teach quarter note triplets</a:t>
            </a:r>
          </a:p>
          <a:p>
            <a:endParaRPr lang="en-US" dirty="0"/>
          </a:p>
          <a:p>
            <a:endParaRPr lang="en-US" dirty="0" smtClean="0"/>
          </a:p>
          <a:p>
            <a:endParaRPr lang="en-US" dirty="0" smtClean="0"/>
          </a:p>
          <a:p>
            <a:r>
              <a:rPr lang="en-US" dirty="0" smtClean="0"/>
              <a:t>The idea of left hand autopilot</a:t>
            </a:r>
          </a:p>
          <a:p>
            <a:endParaRPr lang="en-US" dirty="0"/>
          </a:p>
        </p:txBody>
      </p:sp>
      <p:pic>
        <p:nvPicPr>
          <p:cNvPr id="7" name="Picture 6"/>
          <p:cNvPicPr>
            <a:picLocks noChangeAspect="1"/>
          </p:cNvPicPr>
          <p:nvPr/>
        </p:nvPicPr>
        <p:blipFill>
          <a:blip r:embed="rId2"/>
          <a:stretch>
            <a:fillRect/>
          </a:stretch>
        </p:blipFill>
        <p:spPr>
          <a:xfrm>
            <a:off x="4635178" y="1441290"/>
            <a:ext cx="7352273" cy="1232462"/>
          </a:xfrm>
          <a:prstGeom prst="rect">
            <a:avLst/>
          </a:prstGeom>
        </p:spPr>
      </p:pic>
      <p:pic>
        <p:nvPicPr>
          <p:cNvPr id="9" name="Picture 8"/>
          <p:cNvPicPr>
            <a:picLocks noChangeAspect="1"/>
          </p:cNvPicPr>
          <p:nvPr/>
        </p:nvPicPr>
        <p:blipFill>
          <a:blip r:embed="rId3"/>
          <a:stretch>
            <a:fillRect/>
          </a:stretch>
        </p:blipFill>
        <p:spPr>
          <a:xfrm>
            <a:off x="173620" y="5487727"/>
            <a:ext cx="7308655" cy="1192192"/>
          </a:xfrm>
          <a:prstGeom prst="rect">
            <a:avLst/>
          </a:prstGeom>
        </p:spPr>
      </p:pic>
      <p:pic>
        <p:nvPicPr>
          <p:cNvPr id="10" name="Picture 9"/>
          <p:cNvPicPr>
            <a:picLocks noChangeAspect="1"/>
          </p:cNvPicPr>
          <p:nvPr/>
        </p:nvPicPr>
        <p:blipFill>
          <a:blip r:embed="rId4"/>
          <a:stretch>
            <a:fillRect/>
          </a:stretch>
        </p:blipFill>
        <p:spPr>
          <a:xfrm>
            <a:off x="8748853" y="5487727"/>
            <a:ext cx="2781781" cy="1192192"/>
          </a:xfrm>
          <a:prstGeom prst="rect">
            <a:avLst/>
          </a:prstGeom>
        </p:spPr>
      </p:pic>
      <p:pic>
        <p:nvPicPr>
          <p:cNvPr id="11" name="Picture 10"/>
          <p:cNvPicPr>
            <a:picLocks noChangeAspect="1"/>
          </p:cNvPicPr>
          <p:nvPr/>
        </p:nvPicPr>
        <p:blipFill>
          <a:blip r:embed="rId5"/>
          <a:stretch>
            <a:fillRect/>
          </a:stretch>
        </p:blipFill>
        <p:spPr>
          <a:xfrm>
            <a:off x="6701902" y="3316833"/>
            <a:ext cx="3043982" cy="1402284"/>
          </a:xfrm>
          <a:prstGeom prst="rect">
            <a:avLst/>
          </a:prstGeom>
        </p:spPr>
      </p:pic>
    </p:spTree>
    <p:extLst>
      <p:ext uri="{BB962C8B-B14F-4D97-AF65-F5344CB8AC3E}">
        <p14:creationId xmlns:p14="http://schemas.microsoft.com/office/powerpoint/2010/main" val="100872932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6/8 sticking rules</a:t>
            </a:r>
            <a:endParaRPr lang="en-US" dirty="0"/>
          </a:p>
        </p:txBody>
      </p:sp>
      <p:sp>
        <p:nvSpPr>
          <p:cNvPr id="3" name="Content Placeholder 2"/>
          <p:cNvSpPr>
            <a:spLocks noGrp="1"/>
          </p:cNvSpPr>
          <p:nvPr>
            <p:ph idx="1"/>
          </p:nvPr>
        </p:nvSpPr>
        <p:spPr/>
        <p:txBody>
          <a:bodyPr/>
          <a:lstStyle/>
          <a:p>
            <a:pPr marR="0" lvl="0" defTabSz="914400" eaLnBrk="1" fontAlgn="auto" latinLnBrk="0" hangingPunct="1">
              <a:lnSpc>
                <a:spcPct val="100000"/>
              </a:lnSpc>
              <a:spcBef>
                <a:spcPts val="0"/>
              </a:spcBef>
              <a:spcAft>
                <a:spcPts val="0"/>
              </a:spcAft>
              <a:buClrTx/>
              <a:buSzTx/>
              <a:buFont typeface="Arial" charset="0"/>
              <a:buChar char="•"/>
              <a:tabLst/>
              <a:defRPr/>
            </a:pPr>
            <a:r>
              <a:rPr lang="en-US" dirty="0" smtClean="0"/>
              <a:t>Similar to 4/4 in triplets, but the R RL L swing feel is unique to 6/8 and can dramatically help drummers feel the meter better</a:t>
            </a:r>
          </a:p>
        </p:txBody>
      </p:sp>
      <p:pic>
        <p:nvPicPr>
          <p:cNvPr id="4" name="Picture 3"/>
          <p:cNvPicPr>
            <a:picLocks noChangeAspect="1"/>
          </p:cNvPicPr>
          <p:nvPr/>
        </p:nvPicPr>
        <p:blipFill>
          <a:blip r:embed="rId2"/>
          <a:stretch>
            <a:fillRect/>
          </a:stretch>
        </p:blipFill>
        <p:spPr>
          <a:xfrm>
            <a:off x="1773689" y="4109013"/>
            <a:ext cx="8926421" cy="1595216"/>
          </a:xfrm>
          <a:prstGeom prst="rect">
            <a:avLst/>
          </a:prstGeom>
        </p:spPr>
      </p:pic>
    </p:spTree>
    <p:extLst>
      <p:ext uri="{BB962C8B-B14F-4D97-AF65-F5344CB8AC3E}">
        <p14:creationId xmlns:p14="http://schemas.microsoft.com/office/powerpoint/2010/main" val="53362190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Drumline- Traditional Grip vs Matched?	</a:t>
            </a:r>
            <a:endParaRPr lang="en-US" dirty="0"/>
          </a:p>
        </p:txBody>
      </p:sp>
      <p:sp>
        <p:nvSpPr>
          <p:cNvPr id="3" name="Content Placeholder 2"/>
          <p:cNvSpPr>
            <a:spLocks noGrp="1"/>
          </p:cNvSpPr>
          <p:nvPr>
            <p:ph idx="1"/>
          </p:nvPr>
        </p:nvSpPr>
        <p:spPr>
          <a:xfrm>
            <a:off x="1120000" y="1536258"/>
            <a:ext cx="10233800" cy="2329686"/>
          </a:xfrm>
        </p:spPr>
        <p:txBody>
          <a:bodyPr>
            <a:normAutofit fontScale="85000" lnSpcReduction="20000"/>
          </a:bodyPr>
          <a:lstStyle/>
          <a:p>
            <a:r>
              <a:rPr lang="en-US" dirty="0" smtClean="0"/>
              <a:t>Matched grip is better because you use it for everything, they don’t need to learn another grip</a:t>
            </a:r>
          </a:p>
          <a:p>
            <a:r>
              <a:rPr lang="en-US" dirty="0" smtClean="0"/>
              <a:t>Traditional grip is finicky and if you don’t have very good teaching, the technique suffers greatly.  Most kids do it wrong, rolls especially</a:t>
            </a:r>
          </a:p>
          <a:p>
            <a:r>
              <a:rPr lang="en-US" dirty="0" smtClean="0"/>
              <a:t>It sure looks cool, but is it worth it?	</a:t>
            </a:r>
            <a:r>
              <a:rPr lang="mr-IN" dirty="0" smtClean="0"/>
              <a:t>…</a:t>
            </a:r>
            <a:r>
              <a:rPr lang="en-US" dirty="0" smtClean="0"/>
              <a:t>NO (especially unless you really know what you’re doing)</a:t>
            </a:r>
          </a:p>
          <a:p>
            <a:r>
              <a:rPr lang="en-US" dirty="0" smtClean="0"/>
              <a:t>MSU’s take on self-taught traditional grip- this happens more than you’d think</a:t>
            </a:r>
          </a:p>
        </p:txBody>
      </p:sp>
      <p:sp>
        <p:nvSpPr>
          <p:cNvPr id="5" name="Content Placeholder 2"/>
          <p:cNvSpPr txBox="1">
            <a:spLocks/>
          </p:cNvSpPr>
          <p:nvPr/>
        </p:nvSpPr>
        <p:spPr>
          <a:xfrm>
            <a:off x="807408" y="4605755"/>
            <a:ext cx="10233800" cy="225224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141181366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Accessories</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Accessories- teach kids specifics and they will take ownership more and take better care of the instruments. It becomes something more important than “just the tambourine” when they know the “right” way to play it</a:t>
            </a:r>
          </a:p>
          <a:p>
            <a:r>
              <a:rPr lang="en-US" dirty="0" smtClean="0"/>
              <a:t>Even if you don’t know the specifics and don’t remember the details from the videos, make them available to the kids to they can watch them</a:t>
            </a:r>
          </a:p>
          <a:p>
            <a:r>
              <a:rPr lang="en-US" dirty="0">
                <a:hlinkClick r:id="rId2"/>
              </a:rPr>
              <a:t>http://vicfirth.com/percussion-101</a:t>
            </a:r>
            <a:r>
              <a:rPr lang="en-US" dirty="0" smtClean="0">
                <a:hlinkClick r:id="rId2"/>
              </a:rPr>
              <a:t>/</a:t>
            </a:r>
            <a:endParaRPr lang="en-US" dirty="0" smtClean="0"/>
          </a:p>
          <a:p>
            <a:r>
              <a:rPr lang="en-US" dirty="0" smtClean="0"/>
              <a:t>Look for “</a:t>
            </a:r>
            <a:r>
              <a:rPr lang="en-US" dirty="0" err="1" smtClean="0"/>
              <a:t>tamb</a:t>
            </a:r>
            <a:r>
              <a:rPr lang="en-US" dirty="0" smtClean="0"/>
              <a:t>, </a:t>
            </a:r>
            <a:r>
              <a:rPr lang="en-US" dirty="0" err="1" smtClean="0"/>
              <a:t>sus</a:t>
            </a:r>
            <a:r>
              <a:rPr lang="en-US" dirty="0" smtClean="0"/>
              <a:t> cymbal” vs “</a:t>
            </a:r>
            <a:r>
              <a:rPr lang="en-US" dirty="0" err="1" smtClean="0"/>
              <a:t>tamb</a:t>
            </a:r>
            <a:r>
              <a:rPr lang="en-US" dirty="0" smtClean="0"/>
              <a:t>/</a:t>
            </a:r>
            <a:r>
              <a:rPr lang="en-US" dirty="0" err="1" smtClean="0"/>
              <a:t>sus</a:t>
            </a:r>
            <a:r>
              <a:rPr lang="en-US" dirty="0" smtClean="0"/>
              <a:t> </a:t>
            </a:r>
            <a:r>
              <a:rPr lang="en-US" dirty="0" err="1" smtClean="0"/>
              <a:t>cym</a:t>
            </a:r>
            <a:r>
              <a:rPr lang="en-US" dirty="0" smtClean="0"/>
              <a:t>”</a:t>
            </a:r>
          </a:p>
          <a:p>
            <a:pPr lvl="1"/>
            <a:r>
              <a:rPr lang="en-US" dirty="0" smtClean="0"/>
              <a:t>Commas mean two different players, slashes mean 1 player can play both</a:t>
            </a:r>
          </a:p>
          <a:p>
            <a:pPr lvl="1"/>
            <a:r>
              <a:rPr lang="en-US" dirty="0" smtClean="0"/>
              <a:t>These can help you assign parts faster</a:t>
            </a:r>
          </a:p>
          <a:p>
            <a:r>
              <a:rPr lang="en-US" dirty="0" smtClean="0"/>
              <a:t>Assign parts for your percussionists at least in </a:t>
            </a:r>
            <a:r>
              <a:rPr lang="en-US" dirty="0" err="1" smtClean="0"/>
              <a:t>elem</a:t>
            </a:r>
            <a:r>
              <a:rPr lang="en-US" dirty="0" smtClean="0"/>
              <a:t>/MS so it forces them to play different instruments. Encourage growth as </a:t>
            </a:r>
            <a:r>
              <a:rPr lang="en-US" i="1" dirty="0" smtClean="0"/>
              <a:t>percussionists</a:t>
            </a:r>
            <a:r>
              <a:rPr lang="en-US" dirty="0" smtClean="0"/>
              <a:t>, not just “drummers” and that one girl who plays bells on everything.</a:t>
            </a:r>
          </a:p>
        </p:txBody>
      </p:sp>
    </p:spTree>
    <p:extLst>
      <p:ext uri="{BB962C8B-B14F-4D97-AF65-F5344CB8AC3E}">
        <p14:creationId xmlns:p14="http://schemas.microsoft.com/office/powerpoint/2010/main" val="73667924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Timpani</a:t>
            </a:r>
            <a:endParaRPr lang="en-US" dirty="0"/>
          </a:p>
        </p:txBody>
      </p:sp>
      <p:sp>
        <p:nvSpPr>
          <p:cNvPr id="3" name="Content Placeholder 2"/>
          <p:cNvSpPr>
            <a:spLocks noGrp="1"/>
          </p:cNvSpPr>
          <p:nvPr>
            <p:ph idx="1"/>
          </p:nvPr>
        </p:nvSpPr>
        <p:spPr/>
        <p:txBody>
          <a:bodyPr/>
          <a:lstStyle/>
          <a:p>
            <a:r>
              <a:rPr lang="en-US" dirty="0" smtClean="0"/>
              <a:t>Grips</a:t>
            </a:r>
          </a:p>
          <a:p>
            <a:pPr lvl="1"/>
            <a:r>
              <a:rPr lang="en-US" dirty="0" smtClean="0"/>
              <a:t>At </a:t>
            </a:r>
            <a:r>
              <a:rPr lang="en-US" dirty="0"/>
              <a:t>the level most of us are teaching, it’s more about the rebound than the grip itself</a:t>
            </a:r>
          </a:p>
          <a:p>
            <a:pPr lvl="1"/>
            <a:r>
              <a:rPr lang="en-US" dirty="0"/>
              <a:t>French/German/American grips</a:t>
            </a:r>
          </a:p>
          <a:p>
            <a:pPr lvl="1"/>
            <a:r>
              <a:rPr lang="en-US" dirty="0"/>
              <a:t>Just </a:t>
            </a:r>
            <a:r>
              <a:rPr lang="en-US" dirty="0" smtClean="0"/>
              <a:t>like on everything else, </a:t>
            </a:r>
            <a:r>
              <a:rPr lang="en-US" dirty="0"/>
              <a:t>match grip just works better for everything</a:t>
            </a:r>
          </a:p>
          <a:p>
            <a:r>
              <a:rPr lang="en-US" dirty="0"/>
              <a:t> </a:t>
            </a:r>
            <a:r>
              <a:rPr lang="en-US" dirty="0" smtClean="0"/>
              <a:t>Maintenance</a:t>
            </a:r>
          </a:p>
          <a:p>
            <a:pPr lvl="1"/>
            <a:r>
              <a:rPr lang="en-US" dirty="0" smtClean="0"/>
              <a:t>Don’t let students use it as a table!</a:t>
            </a:r>
          </a:p>
          <a:p>
            <a:pPr lvl="1"/>
            <a:r>
              <a:rPr lang="en-US" dirty="0" smtClean="0"/>
              <a:t>Make sure the head is tuned the same at each lug</a:t>
            </a:r>
          </a:p>
          <a:p>
            <a:pPr lvl="1"/>
            <a:r>
              <a:rPr lang="en-US" dirty="0" smtClean="0"/>
              <a:t>If the pedal is slipping toward the toe, tighten the head</a:t>
            </a:r>
          </a:p>
          <a:p>
            <a:pPr lvl="1"/>
            <a:r>
              <a:rPr lang="en-US" dirty="0" smtClean="0"/>
              <a:t>If the pedal is slipping toward the heel, loosen the head</a:t>
            </a:r>
            <a:endParaRPr lang="en-US" dirty="0"/>
          </a:p>
          <a:p>
            <a:endParaRPr lang="en-US" dirty="0"/>
          </a:p>
        </p:txBody>
      </p:sp>
    </p:spTree>
    <p:extLst>
      <p:ext uri="{BB962C8B-B14F-4D97-AF65-F5344CB8AC3E}">
        <p14:creationId xmlns:p14="http://schemas.microsoft.com/office/powerpoint/2010/main" val="6056362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Start with the </a:t>
            </a:r>
            <a:r>
              <a:rPr lang="en-US" b="1" dirty="0" smtClean="0"/>
              <a:t>basics</a:t>
            </a:r>
            <a:r>
              <a:rPr lang="en-US" dirty="0" smtClean="0"/>
              <a:t>- ignore the method books</a:t>
            </a:r>
            <a:endParaRPr lang="en-US" dirty="0"/>
          </a:p>
        </p:txBody>
      </p:sp>
      <p:sp>
        <p:nvSpPr>
          <p:cNvPr id="3" name="Content Placeholder 2"/>
          <p:cNvSpPr>
            <a:spLocks noGrp="1"/>
          </p:cNvSpPr>
          <p:nvPr>
            <p:ph idx="1"/>
          </p:nvPr>
        </p:nvSpPr>
        <p:spPr/>
        <p:txBody>
          <a:bodyPr/>
          <a:lstStyle/>
          <a:p>
            <a:r>
              <a:rPr lang="en-US" dirty="0" smtClean="0"/>
              <a:t>While the rest of your band is playing whole notes and learning embouchure, air support etc. DO NOT let your percussionists play whole notes, get them moving.</a:t>
            </a:r>
          </a:p>
          <a:p>
            <a:r>
              <a:rPr lang="en-US" dirty="0" smtClean="0"/>
              <a:t>RRRR RRRR LLLL LLLL</a:t>
            </a:r>
          </a:p>
          <a:p>
            <a:r>
              <a:rPr lang="en-US" dirty="0" smtClean="0"/>
              <a:t>RRRR LLLL RRRR LLLL</a:t>
            </a:r>
          </a:p>
          <a:p>
            <a:r>
              <a:rPr lang="en-US" dirty="0" smtClean="0"/>
              <a:t>RRLL RRLL RRLL RRLL</a:t>
            </a:r>
          </a:p>
          <a:p>
            <a:r>
              <a:rPr lang="en-US" dirty="0" smtClean="0"/>
              <a:t>RLRL RLRL RLRL RLRL</a:t>
            </a:r>
          </a:p>
          <a:p>
            <a:r>
              <a:rPr lang="en-US" dirty="0" smtClean="0"/>
              <a:t>All full strokes, almost vertical stick heights, wrist motion</a:t>
            </a:r>
          </a:p>
        </p:txBody>
      </p:sp>
    </p:spTree>
    <p:extLst>
      <p:ext uri="{BB962C8B-B14F-4D97-AF65-F5344CB8AC3E}">
        <p14:creationId xmlns:p14="http://schemas.microsoft.com/office/powerpoint/2010/main" val="3464112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Sticking changes everything!</a:t>
            </a:r>
            <a:br>
              <a:rPr lang="en-US" dirty="0" smtClean="0"/>
            </a:br>
            <a:r>
              <a:rPr lang="en-US" dirty="0"/>
              <a:t>	</a:t>
            </a:r>
            <a:r>
              <a:rPr lang="en-US" dirty="0" smtClean="0"/>
              <a:t>	</a:t>
            </a:r>
            <a:r>
              <a:rPr lang="en-US" sz="4400" dirty="0" smtClean="0"/>
              <a:t>(seriously</a:t>
            </a:r>
            <a:r>
              <a:rPr lang="mr-IN" sz="4400" dirty="0" smtClean="0"/>
              <a:t>…</a:t>
            </a:r>
            <a:r>
              <a:rPr lang="en-US" sz="4400" dirty="0" smtClean="0"/>
              <a:t> everything)</a:t>
            </a:r>
            <a:endParaRPr lang="en-US" sz="4400" dirty="0"/>
          </a:p>
        </p:txBody>
      </p:sp>
      <p:sp>
        <p:nvSpPr>
          <p:cNvPr id="3" name="Content Placeholder 2"/>
          <p:cNvSpPr>
            <a:spLocks noGrp="1"/>
          </p:cNvSpPr>
          <p:nvPr>
            <p:ph idx="1"/>
          </p:nvPr>
        </p:nvSpPr>
        <p:spPr/>
        <p:txBody>
          <a:bodyPr>
            <a:normAutofit/>
          </a:bodyPr>
          <a:lstStyle/>
          <a:p>
            <a:r>
              <a:rPr lang="en-US" dirty="0" smtClean="0"/>
              <a:t>The simplest changes in sticking can make enormous impacts on success</a:t>
            </a:r>
          </a:p>
          <a:p>
            <a:r>
              <a:rPr lang="en-US" dirty="0" smtClean="0"/>
              <a:t>Many kid’s who struggle can make </a:t>
            </a:r>
            <a:r>
              <a:rPr lang="en-US" b="1" dirty="0" smtClean="0"/>
              <a:t>instant</a:t>
            </a:r>
            <a:r>
              <a:rPr lang="en-US" dirty="0" smtClean="0"/>
              <a:t> improvements just by changing their sticking</a:t>
            </a:r>
          </a:p>
          <a:p>
            <a:r>
              <a:rPr lang="en-US" dirty="0" smtClean="0"/>
              <a:t>What’s the point? </a:t>
            </a:r>
          </a:p>
          <a:p>
            <a:pPr lvl="1"/>
            <a:r>
              <a:rPr lang="en-US" dirty="0" smtClean="0"/>
              <a:t>Everything starts with the right hand </a:t>
            </a:r>
          </a:p>
          <a:p>
            <a:pPr lvl="1"/>
            <a:r>
              <a:rPr lang="en-US" dirty="0"/>
              <a:t>E</a:t>
            </a:r>
            <a:r>
              <a:rPr lang="en-US" dirty="0" smtClean="0"/>
              <a:t>very time you see a specific rhythm, you play it the same way (</a:t>
            </a:r>
            <a:r>
              <a:rPr lang="en-US" dirty="0"/>
              <a:t>1</a:t>
            </a:r>
            <a:r>
              <a:rPr lang="en-US" dirty="0" smtClean="0"/>
              <a:t>e+ = RLR)</a:t>
            </a:r>
          </a:p>
          <a:p>
            <a:pPr lvl="1"/>
            <a:r>
              <a:rPr lang="en-US" dirty="0" smtClean="0"/>
              <a:t>Players recognize patterns better which enhances reading, especially sight reading.</a:t>
            </a:r>
            <a:endParaRPr lang="en-US" dirty="0"/>
          </a:p>
        </p:txBody>
      </p:sp>
    </p:spTree>
    <p:extLst>
      <p:ext uri="{BB962C8B-B14F-4D97-AF65-F5344CB8AC3E}">
        <p14:creationId xmlns:p14="http://schemas.microsoft.com/office/powerpoint/2010/main" val="67006310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Right Hand Lead: the </a:t>
            </a:r>
            <a:r>
              <a:rPr lang="en-US" b="1" dirty="0" smtClean="0"/>
              <a:t>RULES</a:t>
            </a:r>
            <a:endParaRPr lang="en-US" dirty="0"/>
          </a:p>
        </p:txBody>
      </p:sp>
      <p:sp>
        <p:nvSpPr>
          <p:cNvPr id="3" name="Content Placeholder 2"/>
          <p:cNvSpPr>
            <a:spLocks noGrp="1"/>
          </p:cNvSpPr>
          <p:nvPr>
            <p:ph idx="1"/>
          </p:nvPr>
        </p:nvSpPr>
        <p:spPr>
          <a:xfrm>
            <a:off x="585203" y="5089361"/>
            <a:ext cx="10233800" cy="1062815"/>
          </a:xfrm>
        </p:spPr>
        <p:txBody>
          <a:bodyPr>
            <a:normAutofit fontScale="85000" lnSpcReduction="20000"/>
          </a:bodyPr>
          <a:lstStyle/>
          <a:p>
            <a:r>
              <a:rPr lang="en-US" dirty="0" smtClean="0"/>
              <a:t>ALWAYS start every </a:t>
            </a:r>
            <a:r>
              <a:rPr lang="en-US" b="1" dirty="0" smtClean="0"/>
              <a:t>measure</a:t>
            </a:r>
            <a:r>
              <a:rPr lang="en-US" dirty="0" smtClean="0"/>
              <a:t> or </a:t>
            </a:r>
            <a:r>
              <a:rPr lang="en-US" b="1" dirty="0" smtClean="0"/>
              <a:t>8</a:t>
            </a:r>
            <a:r>
              <a:rPr lang="en-US" b="1" baseline="30000" dirty="0" smtClean="0"/>
              <a:t>th</a:t>
            </a:r>
            <a:r>
              <a:rPr lang="en-US" b="1" dirty="0" smtClean="0"/>
              <a:t> note pattern</a:t>
            </a:r>
            <a:r>
              <a:rPr lang="en-US" dirty="0" smtClean="0"/>
              <a:t> or </a:t>
            </a:r>
            <a:r>
              <a:rPr lang="en-US" b="1" dirty="0" smtClean="0"/>
              <a:t>16</a:t>
            </a:r>
            <a:r>
              <a:rPr lang="en-US" b="1" baseline="30000" dirty="0" smtClean="0"/>
              <a:t>th</a:t>
            </a:r>
            <a:r>
              <a:rPr lang="en-US" b="1" dirty="0" smtClean="0"/>
              <a:t> note pattern </a:t>
            </a:r>
            <a:r>
              <a:rPr lang="en-US" dirty="0" smtClean="0"/>
              <a:t>with the </a:t>
            </a:r>
            <a:r>
              <a:rPr lang="en-US" sz="3100" b="1" i="1" dirty="0" smtClean="0"/>
              <a:t>RIGHT HAND</a:t>
            </a:r>
          </a:p>
          <a:p>
            <a:r>
              <a:rPr lang="en-US" sz="3100" dirty="0" smtClean="0"/>
              <a:t>                                    Exceptions:                                      and</a:t>
            </a:r>
            <a:endParaRPr lang="en-US" dirty="0" smtClean="0"/>
          </a:p>
          <a:p>
            <a:endParaRPr lang="en-US" dirty="0"/>
          </a:p>
          <a:p>
            <a:endParaRPr lang="en-US" dirty="0" smtClean="0"/>
          </a:p>
          <a:p>
            <a:endParaRPr lang="en-US" dirty="0"/>
          </a:p>
          <a:p>
            <a:endParaRPr lang="en-US" dirty="0"/>
          </a:p>
        </p:txBody>
      </p:sp>
      <p:pic>
        <p:nvPicPr>
          <p:cNvPr id="7" name="Picture 6"/>
          <p:cNvPicPr>
            <a:picLocks noChangeAspect="1"/>
          </p:cNvPicPr>
          <p:nvPr/>
        </p:nvPicPr>
        <p:blipFill>
          <a:blip r:embed="rId2"/>
          <a:stretch>
            <a:fillRect/>
          </a:stretch>
        </p:blipFill>
        <p:spPr>
          <a:xfrm>
            <a:off x="329806" y="1679450"/>
            <a:ext cx="2311400" cy="762000"/>
          </a:xfrm>
          <a:prstGeom prst="rect">
            <a:avLst/>
          </a:prstGeom>
        </p:spPr>
      </p:pic>
      <p:pic>
        <p:nvPicPr>
          <p:cNvPr id="8" name="Picture 7"/>
          <p:cNvPicPr>
            <a:picLocks noChangeAspect="1"/>
          </p:cNvPicPr>
          <p:nvPr/>
        </p:nvPicPr>
        <p:blipFill>
          <a:blip r:embed="rId3"/>
          <a:stretch>
            <a:fillRect/>
          </a:stretch>
        </p:blipFill>
        <p:spPr>
          <a:xfrm>
            <a:off x="3225603" y="1679450"/>
            <a:ext cx="2476500" cy="825500"/>
          </a:xfrm>
          <a:prstGeom prst="rect">
            <a:avLst/>
          </a:prstGeom>
        </p:spPr>
      </p:pic>
      <p:pic>
        <p:nvPicPr>
          <p:cNvPr id="9" name="Picture 8"/>
          <p:cNvPicPr>
            <a:picLocks noChangeAspect="1"/>
          </p:cNvPicPr>
          <p:nvPr/>
        </p:nvPicPr>
        <p:blipFill>
          <a:blip r:embed="rId4"/>
          <a:stretch>
            <a:fillRect/>
          </a:stretch>
        </p:blipFill>
        <p:spPr>
          <a:xfrm>
            <a:off x="9372994" y="1690688"/>
            <a:ext cx="2489200" cy="901700"/>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2406" y="2643229"/>
            <a:ext cx="1346200" cy="1003300"/>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2406" y="3804569"/>
            <a:ext cx="1282700" cy="901700"/>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36803" y="2617829"/>
            <a:ext cx="1054100" cy="1028700"/>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69894" y="2694493"/>
            <a:ext cx="1295400" cy="939800"/>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60603" y="3899109"/>
            <a:ext cx="1130300" cy="965200"/>
          </a:xfrm>
          <a:prstGeom prst="rect">
            <a:avLst/>
          </a:prstGeom>
        </p:spPr>
      </p:pic>
      <p:pic>
        <p:nvPicPr>
          <p:cNvPr id="17" name="Picture 16"/>
          <p:cNvPicPr>
            <a:picLocks noChangeAspect="1"/>
          </p:cNvPicPr>
          <p:nvPr/>
        </p:nvPicPr>
        <p:blipFill>
          <a:blip r:embed="rId10"/>
          <a:stretch>
            <a:fillRect/>
          </a:stretch>
        </p:blipFill>
        <p:spPr>
          <a:xfrm>
            <a:off x="10071494" y="3792333"/>
            <a:ext cx="1092200" cy="952500"/>
          </a:xfrm>
          <a:prstGeom prst="rect">
            <a:avLst/>
          </a:prstGeom>
        </p:spPr>
      </p:pic>
      <p:pic>
        <p:nvPicPr>
          <p:cNvPr id="21" name="Picture 2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62824" y="1679450"/>
            <a:ext cx="1892300" cy="850900"/>
          </a:xfrm>
          <a:prstGeom prst="rect">
            <a:avLst/>
          </a:prstGeom>
        </p:spPr>
      </p:pic>
      <p:pic>
        <p:nvPicPr>
          <p:cNvPr id="22" name="Picture 2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924774" y="2732593"/>
            <a:ext cx="1168400" cy="863600"/>
          </a:xfrm>
          <a:prstGeom prst="rect">
            <a:avLst/>
          </a:prstGeom>
        </p:spPr>
      </p:pic>
      <p:pic>
        <p:nvPicPr>
          <p:cNvPr id="23" name="Picture 2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937474" y="3843617"/>
            <a:ext cx="1143000" cy="914400"/>
          </a:xfrm>
          <a:prstGeom prst="rect">
            <a:avLst/>
          </a:prstGeom>
        </p:spPr>
      </p:pic>
      <p:pic>
        <p:nvPicPr>
          <p:cNvPr id="24" name="Picture 2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990903" y="5621271"/>
            <a:ext cx="2075602" cy="675491"/>
          </a:xfrm>
          <a:prstGeom prst="rect">
            <a:avLst/>
          </a:prstGeom>
        </p:spPr>
      </p:pic>
      <p:pic>
        <p:nvPicPr>
          <p:cNvPr id="25" name="Picture 2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282464" y="5488314"/>
            <a:ext cx="1320580" cy="941404"/>
          </a:xfrm>
          <a:prstGeom prst="rect">
            <a:avLst/>
          </a:prstGeom>
        </p:spPr>
      </p:pic>
    </p:spTree>
    <p:extLst>
      <p:ext uri="{BB962C8B-B14F-4D97-AF65-F5344CB8AC3E}">
        <p14:creationId xmlns:p14="http://schemas.microsoft.com/office/powerpoint/2010/main" val="6505283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start:</a:t>
            </a:r>
            <a:endParaRPr lang="en-US" dirty="0"/>
          </a:p>
        </p:txBody>
      </p:sp>
      <p:sp>
        <p:nvSpPr>
          <p:cNvPr id="3" name="Content Placeholder 2"/>
          <p:cNvSpPr>
            <a:spLocks noGrp="1"/>
          </p:cNvSpPr>
          <p:nvPr>
            <p:ph idx="1"/>
          </p:nvPr>
        </p:nvSpPr>
        <p:spPr>
          <a:xfrm>
            <a:off x="1120000" y="4909571"/>
            <a:ext cx="10233800" cy="1344569"/>
          </a:xfrm>
        </p:spPr>
        <p:txBody>
          <a:bodyPr>
            <a:normAutofit fontScale="77500" lnSpcReduction="20000"/>
          </a:bodyPr>
          <a:lstStyle/>
          <a:p>
            <a:r>
              <a:rPr lang="en-US" dirty="0"/>
              <a:t>Have kids count rhythms out loud while they </a:t>
            </a:r>
            <a:r>
              <a:rPr lang="en-US" dirty="0" smtClean="0"/>
              <a:t>play- whisper rests</a:t>
            </a:r>
            <a:endParaRPr lang="en-US" dirty="0"/>
          </a:p>
          <a:p>
            <a:r>
              <a:rPr lang="en-US" dirty="0"/>
              <a:t>In the beginning, have them alternate between counts and R’s and L’s</a:t>
            </a:r>
          </a:p>
          <a:p>
            <a:r>
              <a:rPr lang="en-US" dirty="0"/>
              <a:t>Rests: Have kids progress from a full stroke “fake hit” to just a ”squeeze” to nothing at all (leaving the stick up)</a:t>
            </a:r>
          </a:p>
          <a:p>
            <a:pPr marL="0" marR="0" lvl="0" indent="0" defTabSz="914400" eaLnBrk="1" fontAlgn="auto" latinLnBrk="0" hangingPunct="1">
              <a:lnSpc>
                <a:spcPct val="100000"/>
              </a:lnSpc>
              <a:spcBef>
                <a:spcPts val="0"/>
              </a:spcBef>
              <a:spcAft>
                <a:spcPts val="0"/>
              </a:spcAft>
              <a:buClrTx/>
              <a:buSzTx/>
              <a:buFontTx/>
              <a:buNone/>
              <a:tabLst/>
              <a:defRPr/>
            </a:pPr>
            <a:endParaRPr lang="en-US" dirty="0" smtClean="0"/>
          </a:p>
        </p:txBody>
      </p:sp>
      <p:pic>
        <p:nvPicPr>
          <p:cNvPr id="8" name="Picture 7"/>
          <p:cNvPicPr>
            <a:picLocks noChangeAspect="1"/>
          </p:cNvPicPr>
          <p:nvPr/>
        </p:nvPicPr>
        <p:blipFill>
          <a:blip r:embed="rId3"/>
          <a:stretch>
            <a:fillRect/>
          </a:stretch>
        </p:blipFill>
        <p:spPr>
          <a:xfrm>
            <a:off x="5536156" y="738698"/>
            <a:ext cx="6235700" cy="3797300"/>
          </a:xfrm>
          <a:prstGeom prst="rect">
            <a:avLst/>
          </a:prstGeom>
        </p:spPr>
      </p:pic>
      <p:sp>
        <p:nvSpPr>
          <p:cNvPr id="9" name="TextBox 8"/>
          <p:cNvSpPr txBox="1"/>
          <p:nvPr/>
        </p:nvSpPr>
        <p:spPr>
          <a:xfrm>
            <a:off x="4949136" y="921247"/>
            <a:ext cx="587020" cy="769441"/>
          </a:xfrm>
          <a:prstGeom prst="rect">
            <a:avLst/>
          </a:prstGeom>
          <a:noFill/>
        </p:spPr>
        <p:txBody>
          <a:bodyPr wrap="none" rtlCol="0">
            <a:spAutoFit/>
          </a:bodyPr>
          <a:lstStyle/>
          <a:p>
            <a:r>
              <a:rPr lang="en-US" sz="4400" dirty="0" smtClean="0"/>
              <a:t>1.</a:t>
            </a:r>
            <a:endParaRPr lang="en-US" sz="4400" dirty="0"/>
          </a:p>
        </p:txBody>
      </p:sp>
      <p:sp>
        <p:nvSpPr>
          <p:cNvPr id="10" name="TextBox 9"/>
          <p:cNvSpPr txBox="1"/>
          <p:nvPr/>
        </p:nvSpPr>
        <p:spPr>
          <a:xfrm>
            <a:off x="4949136" y="2132029"/>
            <a:ext cx="622286" cy="769441"/>
          </a:xfrm>
          <a:prstGeom prst="rect">
            <a:avLst/>
          </a:prstGeom>
          <a:noFill/>
        </p:spPr>
        <p:txBody>
          <a:bodyPr wrap="none" rtlCol="0">
            <a:spAutoFit/>
          </a:bodyPr>
          <a:lstStyle/>
          <a:p>
            <a:r>
              <a:rPr lang="en-US" sz="4400" dirty="0" smtClean="0"/>
              <a:t>2.</a:t>
            </a:r>
            <a:endParaRPr lang="en-US" sz="4400" dirty="0"/>
          </a:p>
        </p:txBody>
      </p:sp>
      <p:sp>
        <p:nvSpPr>
          <p:cNvPr id="11" name="TextBox 10"/>
          <p:cNvSpPr txBox="1"/>
          <p:nvPr/>
        </p:nvSpPr>
        <p:spPr>
          <a:xfrm>
            <a:off x="5002035" y="3395568"/>
            <a:ext cx="516488" cy="646331"/>
          </a:xfrm>
          <a:prstGeom prst="rect">
            <a:avLst/>
          </a:prstGeom>
          <a:noFill/>
        </p:spPr>
        <p:txBody>
          <a:bodyPr wrap="none" rtlCol="0">
            <a:spAutoFit/>
          </a:bodyPr>
          <a:lstStyle/>
          <a:p>
            <a:r>
              <a:rPr lang="en-US" sz="3600" dirty="0" smtClean="0"/>
              <a:t>3.</a:t>
            </a:r>
            <a:endParaRPr lang="en-US" sz="3600" dirty="0"/>
          </a:p>
        </p:txBody>
      </p:sp>
    </p:spTree>
    <p:extLst>
      <p:ext uri="{BB962C8B-B14F-4D97-AF65-F5344CB8AC3E}">
        <p14:creationId xmlns:p14="http://schemas.microsoft.com/office/powerpoint/2010/main" val="14683898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Syncopation by Ted Reed</a:t>
            </a:r>
            <a:endParaRPr lang="en-US" dirty="0"/>
          </a:p>
        </p:txBody>
      </p:sp>
      <p:sp>
        <p:nvSpPr>
          <p:cNvPr id="3" name="Content Placeholder 2"/>
          <p:cNvSpPr>
            <a:spLocks noGrp="1"/>
          </p:cNvSpPr>
          <p:nvPr>
            <p:ph idx="1"/>
          </p:nvPr>
        </p:nvSpPr>
        <p:spPr/>
        <p:txBody>
          <a:bodyPr/>
          <a:lstStyle/>
          <a:p>
            <a:r>
              <a:rPr lang="en-US" dirty="0" smtClean="0"/>
              <a:t>Old school! patterns are patterns- don’t reinvent the wheel</a:t>
            </a:r>
          </a:p>
          <a:p>
            <a:r>
              <a:rPr lang="en-US" dirty="0" smtClean="0"/>
              <a:t>It is versatile and has everything you will need to develop solid drummers.</a:t>
            </a:r>
          </a:p>
          <a:p>
            <a:r>
              <a:rPr lang="en-US" dirty="0" smtClean="0"/>
              <a:t>It doesn’t include rolls, flams , or other advanced techniques, but you can make some simple tweaks to make those elements work while still using the book.</a:t>
            </a:r>
            <a:endParaRPr lang="en-US" dirty="0"/>
          </a:p>
          <a:p>
            <a:endParaRPr lang="en-US" dirty="0" smtClean="0"/>
          </a:p>
        </p:txBody>
      </p:sp>
    </p:spTree>
    <p:extLst>
      <p:ext uri="{BB962C8B-B14F-4D97-AF65-F5344CB8AC3E}">
        <p14:creationId xmlns:p14="http://schemas.microsoft.com/office/powerpoint/2010/main" val="211691735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progression:</a:t>
            </a:r>
            <a:r>
              <a:rPr lang="en-US" dirty="0"/>
              <a:t/>
            </a:r>
            <a:br>
              <a:rPr lang="en-US" dirty="0"/>
            </a:br>
            <a:endParaRPr lang="en-US" dirty="0"/>
          </a:p>
        </p:txBody>
      </p:sp>
      <p:sp>
        <p:nvSpPr>
          <p:cNvPr id="3" name="Content Placeholder 2"/>
          <p:cNvSpPr>
            <a:spLocks noGrp="1"/>
          </p:cNvSpPr>
          <p:nvPr>
            <p:ph idx="1"/>
          </p:nvPr>
        </p:nvSpPr>
        <p:spPr>
          <a:xfrm>
            <a:off x="1120000" y="1157468"/>
            <a:ext cx="10233800" cy="5019495"/>
          </a:xfrm>
        </p:spPr>
        <p:txBody>
          <a:bodyPr>
            <a:normAutofit lnSpcReduction="10000"/>
          </a:bodyPr>
          <a:lstStyle/>
          <a:p>
            <a:r>
              <a:rPr lang="en-US" dirty="0" smtClean="0"/>
              <a:t>Quarter notes- very small amount of time, just to introduce grip and stroke- move to 8</a:t>
            </a:r>
            <a:r>
              <a:rPr lang="en-US" baseline="30000" dirty="0" smtClean="0"/>
              <a:t>th</a:t>
            </a:r>
            <a:r>
              <a:rPr lang="en-US" dirty="0" smtClean="0"/>
              <a:t> quickly</a:t>
            </a:r>
          </a:p>
          <a:p>
            <a:r>
              <a:rPr lang="en-US" dirty="0" smtClean="0"/>
              <a:t>8</a:t>
            </a:r>
            <a:r>
              <a:rPr lang="en-US" baseline="30000" dirty="0" smtClean="0"/>
              <a:t>th</a:t>
            </a:r>
            <a:r>
              <a:rPr lang="en-US" dirty="0" smtClean="0"/>
              <a:t> notes- </a:t>
            </a:r>
            <a:r>
              <a:rPr lang="en-US" b="1" dirty="0" smtClean="0"/>
              <a:t>Lots</a:t>
            </a:r>
            <a:r>
              <a:rPr lang="en-US" dirty="0" smtClean="0"/>
              <a:t> of time spent on these! This is where you build the muscle memory for all of the sticking rules. Everything else you do depends on these rules being understood and mastered.</a:t>
            </a:r>
          </a:p>
          <a:p>
            <a:r>
              <a:rPr lang="en-US" dirty="0" smtClean="0"/>
              <a:t>16</a:t>
            </a:r>
            <a:r>
              <a:rPr lang="en-US" baseline="30000" dirty="0" smtClean="0"/>
              <a:t>th</a:t>
            </a:r>
            <a:r>
              <a:rPr lang="en-US" dirty="0" smtClean="0"/>
              <a:t> notes- speed and evenness</a:t>
            </a:r>
          </a:p>
          <a:p>
            <a:r>
              <a:rPr lang="en-US" dirty="0" smtClean="0"/>
              <a:t>16</a:t>
            </a:r>
            <a:r>
              <a:rPr lang="en-US" baseline="30000" dirty="0" smtClean="0"/>
              <a:t>th</a:t>
            </a:r>
            <a:r>
              <a:rPr lang="en-US" dirty="0" smtClean="0"/>
              <a:t> notes- 1+a and 1e+ rhythms- think autopilot </a:t>
            </a:r>
            <a:r>
              <a:rPr lang="en-US" sz="2000" dirty="0" smtClean="0"/>
              <a:t>(we’ll get to that later)</a:t>
            </a:r>
            <a:endParaRPr lang="en-US" dirty="0" smtClean="0"/>
          </a:p>
          <a:p>
            <a:r>
              <a:rPr lang="en-US" dirty="0" smtClean="0"/>
              <a:t>Rolls- Use 16</a:t>
            </a:r>
            <a:r>
              <a:rPr lang="en-US" baseline="30000" dirty="0" smtClean="0"/>
              <a:t>th</a:t>
            </a:r>
            <a:r>
              <a:rPr lang="en-US" dirty="0" smtClean="0"/>
              <a:t> note subdivisions for counting/feeling rolls</a:t>
            </a:r>
          </a:p>
          <a:p>
            <a:r>
              <a:rPr lang="en-US" dirty="0" smtClean="0"/>
              <a:t>Accents- Introduce down strokes and upstrokes as opposed to full strokes</a:t>
            </a:r>
          </a:p>
          <a:p>
            <a:r>
              <a:rPr lang="en-US" dirty="0" smtClean="0"/>
              <a:t>Flams- accents must be mastered before students learn flams</a:t>
            </a:r>
            <a:endParaRPr lang="en-US" dirty="0"/>
          </a:p>
        </p:txBody>
      </p:sp>
    </p:spTree>
    <p:extLst>
      <p:ext uri="{BB962C8B-B14F-4D97-AF65-F5344CB8AC3E}">
        <p14:creationId xmlns:p14="http://schemas.microsoft.com/office/powerpoint/2010/main" val="142198807"/>
      </p:ext>
    </p:extLst>
  </p:cSld>
  <p:clrMapOvr>
    <a:masterClrMapping/>
  </p:clrMapOvr>
  <p:timing>
    <p:tnLst>
      <p:par>
        <p:cTn id="1" dur="indefinite" restart="never" nodeType="tmRoot"/>
      </p:par>
    </p:tnLst>
  </p:timing>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Depth</Template>
  <TotalTime>9768</TotalTime>
  <Words>2367</Words>
  <Application>Microsoft Macintosh PowerPoint</Application>
  <PresentationFormat>Widescreen</PresentationFormat>
  <Paragraphs>230</Paragraphs>
  <Slides>36</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Calibri</vt:lpstr>
      <vt:lpstr>Corbel</vt:lpstr>
      <vt:lpstr>Mangal</vt:lpstr>
      <vt:lpstr>Wingdings</vt:lpstr>
      <vt:lpstr>Arial</vt:lpstr>
      <vt:lpstr>Depth</vt:lpstr>
      <vt:lpstr>Tips, tricks, and helpful ideas for  teaching percussionists </vt:lpstr>
      <vt:lpstr>GRIP and STROKE- everything starts with how they hold the stick!</vt:lpstr>
      <vt:lpstr>Practice Pads</vt:lpstr>
      <vt:lpstr>Start with the basics- ignore the method books</vt:lpstr>
      <vt:lpstr>Sticking changes everything!   (seriously… everything)</vt:lpstr>
      <vt:lpstr>Right Hand Lead: the RULES</vt:lpstr>
      <vt:lpstr>How to start:</vt:lpstr>
      <vt:lpstr>Syncopation by Ted Reed</vt:lpstr>
      <vt:lpstr>The progression: </vt:lpstr>
      <vt:lpstr>8th Notes- All about sticking </vt:lpstr>
      <vt:lpstr>Autopilot- simplify</vt:lpstr>
      <vt:lpstr>PowerPoint Presentation</vt:lpstr>
      <vt:lpstr>16th Notes- speed evenness</vt:lpstr>
      <vt:lpstr>PowerPoint Presentation</vt:lpstr>
      <vt:lpstr>PowerPoint Presentation</vt:lpstr>
      <vt:lpstr>Rolls- recycle the 16th note page</vt:lpstr>
      <vt:lpstr>Accents</vt:lpstr>
      <vt:lpstr>More Accents</vt:lpstr>
      <vt:lpstr>Flams- recycle accent page </vt:lpstr>
      <vt:lpstr>Schmoker- Leading with Focus </vt:lpstr>
      <vt:lpstr>Drumming Questions? </vt:lpstr>
      <vt:lpstr>How do I get my drummers to play mallets too?</vt:lpstr>
      <vt:lpstr>The Basics-  when they can’t even find a Bb!</vt:lpstr>
      <vt:lpstr>More patterns</vt:lpstr>
      <vt:lpstr>Actually reading music- drummers can do that?! (not just that one girl who already reads notes…)</vt:lpstr>
      <vt:lpstr>Wait a second… they still don’t know how to read!</vt:lpstr>
      <vt:lpstr>Sight Reading Factory </vt:lpstr>
      <vt:lpstr>Mallets- Sticking rules still apply (at least as much as possible)</vt:lpstr>
      <vt:lpstr>Mallets- Technique still matters</vt:lpstr>
      <vt:lpstr>Some examples- rules and exceptions</vt:lpstr>
      <vt:lpstr>PowerPoint Presentation</vt:lpstr>
      <vt:lpstr>More advanced drumming ideas</vt:lpstr>
      <vt:lpstr>6/8 sticking rules</vt:lpstr>
      <vt:lpstr>Drumline- Traditional Grip vs Matched? </vt:lpstr>
      <vt:lpstr>Accessories</vt:lpstr>
      <vt:lpstr>Timpani</vt:lpstr>
    </vt:vector>
  </TitlesOfParts>
  <Company/>
  <LinksUpToDate>false</LinksUpToDate>
  <SharedDoc>false</SharedDoc>
  <HyperlinksChanged>false</HyperlinksChanged>
  <AppVersion>15.0036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Tips, tricks, and helpful ideas for  teaching percussionists </dc:title>
  <dc:creator>Microsoft Office User</dc:creator>
  <cp:lastModifiedBy>Microsoft Office User</cp:lastModifiedBy>
  <cp:revision>64</cp:revision>
  <cp:lastPrinted>2017-10-09T03:07:32Z</cp:lastPrinted>
  <dcterms:created xsi:type="dcterms:W3CDTF">2017-10-09T02:05:08Z</dcterms:created>
  <dcterms:modified xsi:type="dcterms:W3CDTF">2017-10-15T20:53:51Z</dcterms:modified>
</cp:coreProperties>
</file>