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9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94"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9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597820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r>
              <a:rPr lang="en-US" dirty="0"/>
              <a:t>Mini bio</a:t>
            </a:r>
          </a:p>
          <a:p>
            <a:pPr lvl="0">
              <a:spcBef>
                <a:spcPts val="0"/>
              </a:spcBef>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98" name="Shape 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74" name="Shape 2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86" name="Shape 2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04" name="Shape 30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a:spcBef>
                <a:spcPts val="0"/>
              </a:spcBef>
              <a:buNone/>
            </a:pPr>
            <a:endParaRPr/>
          </a:p>
        </p:txBody>
      </p:sp>
      <p:sp>
        <p:nvSpPr>
          <p:cNvPr id="310" name="Shape 31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rot="5400000">
            <a:off x="2308950" y="-251550"/>
            <a:ext cx="4526100"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50" y="2171688"/>
            <a:ext cx="5851500"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541350" y="190488"/>
            <a:ext cx="5851500"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 name="Shape 23"/>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 name="Shape 29"/>
          <p:cNvSpPr txBox="1">
            <a:spLocks noGrp="1"/>
          </p:cNvSpPr>
          <p:nvPr>
            <p:ph type="body" idx="1"/>
          </p:nvPr>
        </p:nvSpPr>
        <p:spPr>
          <a:xfrm>
            <a:off x="722313" y="2906713"/>
            <a:ext cx="7772400" cy="1500300"/>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 name="Shape 35"/>
          <p:cNvSpPr txBox="1">
            <a:spLocks noGrp="1"/>
          </p:cNvSpPr>
          <p:nvPr>
            <p:ph type="body" idx="1"/>
          </p:nvPr>
        </p:nvSpPr>
        <p:spPr>
          <a:xfrm>
            <a:off x="457200" y="1600200"/>
            <a:ext cx="4038600" cy="4526100"/>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6100"/>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2" name="Shape 42"/>
          <p:cNvSpPr txBox="1">
            <a:spLocks noGrp="1"/>
          </p:cNvSpPr>
          <p:nvPr>
            <p:ph type="body" idx="1"/>
          </p:nvPr>
        </p:nvSpPr>
        <p:spPr>
          <a:xfrm>
            <a:off x="457200" y="1535113"/>
            <a:ext cx="4040100" cy="639900"/>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00" cy="3951300"/>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900" cy="639900"/>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900" cy="3951300"/>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1" name="Shape 51"/>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400" cy="116190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3575050" y="273050"/>
            <a:ext cx="5111700" cy="58530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400" cy="4691100"/>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0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900"/>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ationalartsstandard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dY2mRM4i6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518F6C-7408-44E6-8104-D35057330E6B}"/>
              </a:ext>
            </a:extLst>
          </p:cNvPr>
          <p:cNvSpPr txBox="1"/>
          <p:nvPr/>
        </p:nvSpPr>
        <p:spPr>
          <a:xfrm>
            <a:off x="2188345" y="1166842"/>
            <a:ext cx="4767309" cy="4524315"/>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“Curriculum is not a Dirty Word using the State Standards in the Band Room”</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a:latin typeface="Times New Roman" panose="02020603050405020304" pitchFamily="18" charset="0"/>
                <a:cs typeface="Times New Roman" panose="02020603050405020304" pitchFamily="18" charset="0"/>
              </a:rPr>
              <a:t>Clinicians:</a:t>
            </a:r>
          </a:p>
          <a:p>
            <a:pPr algn="ctr"/>
            <a:r>
              <a:rPr lang="en-US" sz="3600" dirty="0">
                <a:latin typeface="Times New Roman" panose="02020603050405020304" pitchFamily="18" charset="0"/>
                <a:cs typeface="Times New Roman" panose="02020603050405020304" pitchFamily="18" charset="0"/>
              </a:rPr>
              <a:t>Combs, Loftus, </a:t>
            </a:r>
            <a:r>
              <a:rPr lang="en-US" sz="3600" dirty="0" err="1">
                <a:latin typeface="Times New Roman" panose="02020603050405020304" pitchFamily="18" charset="0"/>
                <a:cs typeface="Times New Roman" panose="02020603050405020304" pitchFamily="18" charset="0"/>
              </a:rPr>
              <a:t>Molyneaux</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84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sng" strike="noStrike" cap="none">
                <a:solidFill>
                  <a:schemeClr val="dk1"/>
                </a:solidFill>
                <a:latin typeface="Times New Roman"/>
                <a:ea typeface="Times New Roman"/>
                <a:cs typeface="Times New Roman"/>
                <a:sym typeface="Times New Roman"/>
              </a:rPr>
              <a:t>OVERVIEW – MT 2016</a:t>
            </a:r>
          </a:p>
        </p:txBody>
      </p:sp>
      <p:pic>
        <p:nvPicPr>
          <p:cNvPr id="138" name="Shape 138"/>
          <p:cNvPicPr preferRelativeResize="0">
            <a:picLocks noGrp="1"/>
          </p:cNvPicPr>
          <p:nvPr>
            <p:ph type="body" idx="1"/>
          </p:nvPr>
        </p:nvPicPr>
        <p:blipFill rotWithShape="1">
          <a:blip r:embed="rId3">
            <a:alphaModFix/>
          </a:blip>
          <a:srcRect l="1028" r="1027"/>
          <a:stretch/>
        </p:blipFill>
        <p:spPr>
          <a:xfrm>
            <a:off x="685800" y="1270001"/>
            <a:ext cx="7772400" cy="373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4400" b="0" i="0" u="sng" strike="noStrike" cap="none">
                <a:solidFill>
                  <a:schemeClr val="dk1"/>
                </a:solidFill>
                <a:latin typeface="Times New Roman"/>
                <a:ea typeface="Times New Roman"/>
                <a:cs typeface="Times New Roman"/>
                <a:sym typeface="Times New Roman"/>
              </a:rPr>
              <a:t>OVERVIEW – MT 2016</a:t>
            </a:r>
          </a:p>
        </p:txBody>
      </p:sp>
      <p:pic>
        <p:nvPicPr>
          <p:cNvPr id="144" name="Shape 144"/>
          <p:cNvPicPr preferRelativeResize="0"/>
          <p:nvPr/>
        </p:nvPicPr>
        <p:blipFill rotWithShape="1">
          <a:blip r:embed="rId3">
            <a:alphaModFix/>
          </a:blip>
          <a:srcRect/>
          <a:stretch/>
        </p:blipFill>
        <p:spPr>
          <a:xfrm>
            <a:off x="0" y="2870200"/>
            <a:ext cx="9094394" cy="1107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145510" y="301527"/>
            <a:ext cx="8429600" cy="73290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sng" strike="noStrike" cap="none">
                <a:solidFill>
                  <a:schemeClr val="dk1"/>
                </a:solidFill>
                <a:latin typeface="Times New Roman"/>
                <a:ea typeface="Times New Roman"/>
                <a:cs typeface="Times New Roman"/>
                <a:sym typeface="Times New Roman"/>
              </a:rPr>
              <a:t>OVERVIEW - crosswalk</a:t>
            </a:r>
          </a:p>
        </p:txBody>
      </p:sp>
      <p:pic>
        <p:nvPicPr>
          <p:cNvPr id="150" name="Shape 150"/>
          <p:cNvPicPr preferRelativeResize="0"/>
          <p:nvPr/>
        </p:nvPicPr>
        <p:blipFill rotWithShape="1">
          <a:blip r:embed="rId3">
            <a:alphaModFix/>
          </a:blip>
          <a:srcRect/>
          <a:stretch/>
        </p:blipFill>
        <p:spPr>
          <a:xfrm>
            <a:off x="-145511" y="1282700"/>
            <a:ext cx="12973932" cy="5184124"/>
          </a:xfrm>
          <a:prstGeom prst="rect">
            <a:avLst/>
          </a:prstGeom>
          <a:noFill/>
          <a:ln>
            <a:noFill/>
          </a:ln>
        </p:spPr>
      </p:pic>
      <p:pic>
        <p:nvPicPr>
          <p:cNvPr id="151" name="Shape 151"/>
          <p:cNvPicPr preferRelativeResize="0"/>
          <p:nvPr/>
        </p:nvPicPr>
        <p:blipFill rotWithShape="1">
          <a:blip r:embed="rId4">
            <a:alphaModFix/>
          </a:blip>
          <a:srcRect/>
          <a:stretch/>
        </p:blipFill>
        <p:spPr>
          <a:xfrm>
            <a:off x="7099874" y="1282700"/>
            <a:ext cx="2037457" cy="5186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157" name="Shape 157"/>
          <p:cNvPicPr preferRelativeResize="0">
            <a:picLocks noGrp="1"/>
          </p:cNvPicPr>
          <p:nvPr>
            <p:ph type="body" idx="1"/>
          </p:nvPr>
        </p:nvPicPr>
        <p:blipFill rotWithShape="1">
          <a:blip r:embed="rId3">
            <a:alphaModFix/>
          </a:blip>
          <a:srcRect l="7978" r="7977"/>
          <a:stretch/>
        </p:blipFill>
        <p:spPr>
          <a:xfrm>
            <a:off x="0" y="-94604"/>
            <a:ext cx="9144000" cy="69526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a:stretch/>
        </p:blipFill>
        <p:spPr>
          <a:xfrm>
            <a:off x="0" y="0"/>
            <a:ext cx="6581987" cy="4783351"/>
          </a:xfrm>
          <a:prstGeom prst="rect">
            <a:avLst/>
          </a:prstGeom>
          <a:noFill/>
          <a:ln>
            <a:noFill/>
          </a:ln>
        </p:spPr>
      </p:pic>
      <p:sp>
        <p:nvSpPr>
          <p:cNvPr id="163" name="Shape 163"/>
          <p:cNvSpPr txBox="1"/>
          <p:nvPr/>
        </p:nvSpPr>
        <p:spPr>
          <a:xfrm>
            <a:off x="82494" y="4793408"/>
            <a:ext cx="8555528"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Wages for highly educated people have gone up, because information technologies complement the </a:t>
            </a:r>
            <a:r>
              <a:rPr lang="en-US" sz="1800" b="1" i="1" u="sng">
                <a:solidFill>
                  <a:schemeClr val="dk1"/>
                </a:solidFill>
                <a:latin typeface="Calibri"/>
                <a:ea typeface="Calibri"/>
                <a:cs typeface="Calibri"/>
                <a:sym typeface="Calibri"/>
              </a:rPr>
              <a:t>creative, problem-solving, and managerial work </a:t>
            </a:r>
            <a:r>
              <a:rPr lang="en-US" sz="1800" b="1" i="1">
                <a:solidFill>
                  <a:schemeClr val="dk1"/>
                </a:solidFill>
                <a:latin typeface="Calibri"/>
                <a:ea typeface="Calibri"/>
                <a:cs typeface="Calibri"/>
                <a:sym typeface="Calibri"/>
              </a:rPr>
              <a:t>they tend to do.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Under President Barack Obama, the White House concluded that automation will likely continue to erode the fortunes of workers who </a:t>
            </a:r>
            <a:r>
              <a:rPr lang="en-US" sz="3200" b="0" i="0" u="sng" strike="noStrike" cap="none">
                <a:solidFill>
                  <a:schemeClr val="dk1"/>
                </a:solidFill>
                <a:latin typeface="Calibri"/>
                <a:ea typeface="Calibri"/>
                <a:cs typeface="Calibri"/>
                <a:sym typeface="Calibri"/>
              </a:rPr>
              <a:t>don't have a high school diploma </a:t>
            </a:r>
            <a:r>
              <a:rPr lang="en-US" sz="3200" b="0" i="0" u="none" strike="noStrike" cap="none">
                <a:solidFill>
                  <a:schemeClr val="dk1"/>
                </a:solidFill>
                <a:latin typeface="Calibri"/>
                <a:ea typeface="Calibri"/>
                <a:cs typeface="Calibri"/>
                <a:sym typeface="Calibri"/>
              </a:rPr>
              <a:t>and who earn less than $20 per hour. The National Academies of Science, Engineering, and Medicine, meanwhile, warned that technology will begin eating away at jobs currently filled by some highly educated workers.</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69" name="Shape 169"/>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Then there's this: As the future-of-work conversation evolves, </a:t>
            </a:r>
            <a:r>
              <a:rPr lang="en-US" sz="3200" b="0" i="0" u="sng" strike="noStrike" cap="none">
                <a:solidFill>
                  <a:schemeClr val="dk1"/>
                </a:solidFill>
                <a:latin typeface="Calibri"/>
                <a:ea typeface="Calibri"/>
                <a:cs typeface="Calibri"/>
                <a:sym typeface="Calibri"/>
              </a:rPr>
              <a:t>many analysts are focusing on the specific tasks</a:t>
            </a:r>
            <a:r>
              <a:rPr lang="en-US" sz="3200" b="0" i="0" u="none" strike="noStrike" cap="none">
                <a:solidFill>
                  <a:schemeClr val="dk1"/>
                </a:solidFill>
                <a:latin typeface="Calibri"/>
                <a:ea typeface="Calibri"/>
                <a:cs typeface="Calibri"/>
                <a:sym typeface="Calibri"/>
              </a:rPr>
              <a:t>, rather than the entire occupations, that technology will likely take over from humans. An analysis this year by the McKinsey Global Institute, for example, estimates that existing technologies could be used to automate roughly half of all the activities that workers are currently paid to do.</a:t>
            </a:r>
          </a:p>
        </p:txBody>
      </p:sp>
      <p:sp>
        <p:nvSpPr>
          <p:cNvPr id="175" name="Shape 175"/>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 the crosshairs: anything that involves routine physical motions, operating machinery in predictable environments, or collecting and processing data.</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81" name="Shape 181"/>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If that's how things play out, today's students are going to need a new set of skills, </a:t>
            </a:r>
            <a:r>
              <a:rPr lang="en-US" sz="3200" b="0" i="0" u="sng" strike="noStrike" cap="none">
                <a:solidFill>
                  <a:schemeClr val="dk1"/>
                </a:solidFill>
                <a:latin typeface="Calibri"/>
                <a:ea typeface="Calibri"/>
                <a:cs typeface="Calibri"/>
                <a:sym typeface="Calibri"/>
              </a:rPr>
              <a:t>regardless of what field they enter</a:t>
            </a:r>
            <a:r>
              <a:rPr lang="en-US" sz="3200" b="0" i="0" u="none" strike="noStrike" cap="none">
                <a:solidFill>
                  <a:schemeClr val="dk1"/>
                </a:solidFill>
                <a:latin typeface="Calibri"/>
                <a:ea typeface="Calibri"/>
                <a:cs typeface="Calibri"/>
                <a:sym typeface="Calibri"/>
              </a:rPr>
              <a:t>.</a:t>
            </a:r>
          </a:p>
        </p:txBody>
      </p:sp>
      <p:sp>
        <p:nvSpPr>
          <p:cNvPr id="187" name="Shape 187"/>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Every young person entering the 2030 labor market might need a solid grounding in statistics and data science, the thinking goes. Farmers, for example, would need to make sense of torrents of data generated by sensors and drones on soil and weather conditions.</a:t>
            </a:r>
          </a:p>
        </p:txBody>
      </p:sp>
      <p:sp>
        <p:nvSpPr>
          <p:cNvPr id="193" name="Shape 193"/>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77413" y="301527"/>
            <a:ext cx="8429600" cy="73290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sng" strike="noStrike" cap="none">
                <a:solidFill>
                  <a:schemeClr val="dk1"/>
                </a:solidFill>
                <a:latin typeface="Times New Roman"/>
                <a:ea typeface="Times New Roman"/>
                <a:cs typeface="Times New Roman"/>
                <a:sym typeface="Times New Roman"/>
              </a:rPr>
              <a:t>Timeline</a:t>
            </a:r>
          </a:p>
        </p:txBody>
      </p:sp>
      <p:sp>
        <p:nvSpPr>
          <p:cNvPr id="89" name="Shape 89"/>
          <p:cNvSpPr txBox="1">
            <a:spLocks noGrp="1"/>
          </p:cNvSpPr>
          <p:nvPr>
            <p:ph type="subTitle" idx="1"/>
          </p:nvPr>
        </p:nvSpPr>
        <p:spPr>
          <a:xfrm>
            <a:off x="277413" y="1100995"/>
            <a:ext cx="8429600" cy="5453951"/>
          </a:xfrm>
          <a:prstGeom prst="rect">
            <a:avLst/>
          </a:prstGeom>
          <a:noFill/>
          <a:ln>
            <a:noFill/>
          </a:ln>
        </p:spPr>
        <p:txBody>
          <a:bodyPr wrap="square" lIns="91425" tIns="45700" rIns="91425" bIns="45700" anchor="t" anchorCtr="0">
            <a:noAutofit/>
          </a:bodyPr>
          <a:lstStyle/>
          <a:p>
            <a:pPr marL="342900" marR="0" lvl="0" indent="-342900" algn="ctr" rtl="0">
              <a:spcBef>
                <a:spcPts val="0"/>
              </a:spcBef>
              <a:spcAft>
                <a:spcPts val="0"/>
              </a:spcAft>
              <a:buClr>
                <a:srgbClr val="888888"/>
              </a:buClr>
              <a:buSzPct val="100000"/>
              <a:buFont typeface="Arial"/>
              <a:buChar char="•"/>
            </a:pPr>
            <a:r>
              <a:rPr lang="en-US" sz="2800" b="0" i="0" u="none" strike="noStrike" cap="none">
                <a:solidFill>
                  <a:srgbClr val="888888"/>
                </a:solidFill>
                <a:latin typeface="Calibri"/>
                <a:ea typeface="Calibri"/>
                <a:cs typeface="Calibri"/>
                <a:sym typeface="Calibri"/>
              </a:rPr>
              <a:t>1994 – MENC (NAfME) National Standards For Arts Education - Dance, Music, Theatre, Visual Arts</a:t>
            </a:r>
          </a:p>
          <a:p>
            <a:pPr marL="0" marR="0" lvl="0" indent="0" algn="ctr" rtl="0">
              <a:spcBef>
                <a:spcPts val="200"/>
              </a:spcBef>
              <a:spcAft>
                <a:spcPts val="0"/>
              </a:spcAft>
              <a:buClr>
                <a:srgbClr val="888888"/>
              </a:buClr>
              <a:buSzPct val="25000"/>
              <a:buFont typeface="Arial"/>
              <a:buNone/>
            </a:pPr>
            <a:endParaRPr sz="1000" b="0" i="0" u="none" strike="noStrike" cap="none">
              <a:solidFill>
                <a:srgbClr val="888888"/>
              </a:solidFill>
              <a:latin typeface="Calibri"/>
              <a:ea typeface="Calibri"/>
              <a:cs typeface="Calibri"/>
              <a:sym typeface="Calibri"/>
            </a:endParaRPr>
          </a:p>
          <a:p>
            <a:pPr marL="342900" marR="0" lvl="0" indent="-342900" algn="ctr" rtl="0">
              <a:spcBef>
                <a:spcPts val="560"/>
              </a:spcBef>
              <a:spcAft>
                <a:spcPts val="0"/>
              </a:spcAft>
              <a:buClr>
                <a:srgbClr val="888888"/>
              </a:buClr>
              <a:buSzPct val="100000"/>
              <a:buFont typeface="Arial"/>
              <a:buChar char="•"/>
            </a:pPr>
            <a:r>
              <a:rPr lang="en-US" sz="2800" b="0" i="0" u="none" strike="noStrike" cap="none">
                <a:solidFill>
                  <a:srgbClr val="888888"/>
                </a:solidFill>
                <a:latin typeface="Calibri"/>
                <a:ea typeface="Calibri"/>
                <a:cs typeface="Calibri"/>
                <a:sym typeface="Calibri"/>
              </a:rPr>
              <a:t>1999 – Previous MT Standards Adopted</a:t>
            </a:r>
          </a:p>
          <a:p>
            <a:pPr marL="0" marR="0" lvl="0" indent="0" algn="ctr" rtl="0">
              <a:spcBef>
                <a:spcPts val="200"/>
              </a:spcBef>
              <a:spcAft>
                <a:spcPts val="0"/>
              </a:spcAft>
              <a:buClr>
                <a:srgbClr val="888888"/>
              </a:buClr>
              <a:buSzPct val="25000"/>
              <a:buFont typeface="Arial"/>
              <a:buNone/>
            </a:pPr>
            <a:endParaRPr sz="1000" b="0" i="0" u="none" strike="noStrike" cap="none">
              <a:solidFill>
                <a:srgbClr val="888888"/>
              </a:solidFill>
              <a:latin typeface="Calibri"/>
              <a:ea typeface="Calibri"/>
              <a:cs typeface="Calibri"/>
              <a:sym typeface="Calibri"/>
            </a:endParaRPr>
          </a:p>
          <a:p>
            <a:pPr marL="342900" marR="0" lvl="0" indent="-342900" algn="ctr" rtl="0">
              <a:spcBef>
                <a:spcPts val="560"/>
              </a:spcBef>
              <a:spcAft>
                <a:spcPts val="0"/>
              </a:spcAft>
              <a:buClr>
                <a:srgbClr val="888888"/>
              </a:buClr>
              <a:buSzPct val="100000"/>
              <a:buFont typeface="Arial"/>
              <a:buChar char="•"/>
            </a:pPr>
            <a:r>
              <a:rPr lang="en-US" sz="2800" b="0" i="0" u="none" strike="noStrike" cap="none">
                <a:solidFill>
                  <a:srgbClr val="888888"/>
                </a:solidFill>
                <a:latin typeface="Calibri"/>
                <a:ea typeface="Calibri"/>
                <a:cs typeface="Calibri"/>
                <a:sym typeface="Calibri"/>
              </a:rPr>
              <a:t>2014 – </a:t>
            </a:r>
            <a:r>
              <a:rPr lang="en-US" sz="2800" b="0" i="0" u="sng" strike="noStrike" cap="none">
                <a:solidFill>
                  <a:schemeClr val="hlink"/>
                </a:solidFill>
                <a:latin typeface="Calibri"/>
                <a:ea typeface="Calibri"/>
                <a:cs typeface="Calibri"/>
                <a:sym typeface="Calibri"/>
                <a:hlinkClick r:id="rId3"/>
              </a:rPr>
              <a:t>National Coalition for Core Arts Standards</a:t>
            </a:r>
          </a:p>
          <a:p>
            <a:pPr marL="0" marR="0" lvl="0" indent="0" algn="ctr" rtl="0">
              <a:spcBef>
                <a:spcPts val="560"/>
              </a:spcBef>
              <a:spcAft>
                <a:spcPts val="0"/>
              </a:spcAft>
              <a:buClr>
                <a:srgbClr val="888888"/>
              </a:buClr>
              <a:buSzPct val="25000"/>
              <a:buFont typeface="Arial"/>
              <a:buNone/>
            </a:pPr>
            <a:r>
              <a:rPr lang="en-US" sz="2800" b="0" i="0" u="none" strike="noStrike" cap="none">
                <a:solidFill>
                  <a:srgbClr val="888888"/>
                </a:solidFill>
                <a:latin typeface="Calibri"/>
                <a:ea typeface="Calibri"/>
                <a:cs typeface="Calibri"/>
                <a:sym typeface="Calibri"/>
              </a:rPr>
              <a:t>    Dance, </a:t>
            </a:r>
            <a:r>
              <a:rPr lang="en-US" sz="2800" b="0" i="1" u="none" strike="noStrike" cap="none">
                <a:solidFill>
                  <a:srgbClr val="B7CCE4"/>
                </a:solidFill>
                <a:latin typeface="Calibri"/>
                <a:ea typeface="Calibri"/>
                <a:cs typeface="Calibri"/>
                <a:sym typeface="Calibri"/>
              </a:rPr>
              <a:t>Media Arts</a:t>
            </a:r>
            <a:r>
              <a:rPr lang="en-US" sz="2800" b="0" i="0" u="none" strike="noStrike" cap="none">
                <a:solidFill>
                  <a:srgbClr val="888888"/>
                </a:solidFill>
                <a:latin typeface="Calibri"/>
                <a:ea typeface="Calibri"/>
                <a:cs typeface="Calibri"/>
                <a:sym typeface="Calibri"/>
              </a:rPr>
              <a:t>, Music, Theatre, Visual Arts</a:t>
            </a:r>
          </a:p>
          <a:p>
            <a:pPr marL="0" marR="0" lvl="0" indent="0" algn="ctr" rtl="0">
              <a:spcBef>
                <a:spcPts val="200"/>
              </a:spcBef>
              <a:spcAft>
                <a:spcPts val="0"/>
              </a:spcAft>
              <a:buClr>
                <a:srgbClr val="888888"/>
              </a:buClr>
              <a:buSzPct val="25000"/>
              <a:buFont typeface="Arial"/>
              <a:buNone/>
            </a:pPr>
            <a:endParaRPr sz="1000" b="0" i="0" u="none" strike="noStrike" cap="none">
              <a:solidFill>
                <a:srgbClr val="888888"/>
              </a:solidFill>
              <a:latin typeface="Calibri"/>
              <a:ea typeface="Calibri"/>
              <a:cs typeface="Calibri"/>
              <a:sym typeface="Calibri"/>
            </a:endParaRPr>
          </a:p>
          <a:p>
            <a:pPr marL="342900" marR="0" lvl="0" indent="-342900" algn="ctr" rtl="0">
              <a:spcBef>
                <a:spcPts val="560"/>
              </a:spcBef>
              <a:spcAft>
                <a:spcPts val="0"/>
              </a:spcAft>
              <a:buClr>
                <a:srgbClr val="888888"/>
              </a:buClr>
              <a:buSzPct val="100000"/>
              <a:buFont typeface="Arial"/>
              <a:buChar char="•"/>
            </a:pPr>
            <a:r>
              <a:rPr lang="en-US" sz="2800" b="0" i="0" u="none" strike="noStrike" cap="none">
                <a:solidFill>
                  <a:srgbClr val="888888"/>
                </a:solidFill>
                <a:latin typeface="Calibri"/>
                <a:ea typeface="Calibri"/>
                <a:cs typeface="Calibri"/>
                <a:sym typeface="Calibri"/>
              </a:rPr>
              <a:t>2016 – Montana Board of Public Education Adopts</a:t>
            </a:r>
          </a:p>
          <a:p>
            <a:pPr marL="0" marR="0" lvl="0" indent="0" algn="ctr" rtl="0">
              <a:spcBef>
                <a:spcPts val="560"/>
              </a:spcBef>
              <a:spcAft>
                <a:spcPts val="0"/>
              </a:spcAft>
              <a:buClr>
                <a:srgbClr val="888888"/>
              </a:buClr>
              <a:buSzPct val="25000"/>
              <a:buFont typeface="Arial"/>
              <a:buNone/>
            </a:pPr>
            <a:r>
              <a:rPr lang="en-US" sz="2800" b="0" i="0" u="none" strike="noStrike" cap="none">
                <a:solidFill>
                  <a:srgbClr val="888888"/>
                </a:solidFill>
                <a:latin typeface="Calibri"/>
                <a:ea typeface="Calibri"/>
                <a:cs typeface="Calibri"/>
                <a:sym typeface="Calibri"/>
              </a:rPr>
              <a:t>Montana Arts Content Standards </a:t>
            </a:r>
          </a:p>
          <a:p>
            <a:pPr marL="0" marR="0" lvl="0" indent="0" algn="ctr" rtl="0">
              <a:spcBef>
                <a:spcPts val="560"/>
              </a:spcBef>
              <a:spcAft>
                <a:spcPts val="0"/>
              </a:spcAft>
              <a:buClr>
                <a:srgbClr val="888888"/>
              </a:buClr>
              <a:buSzPct val="25000"/>
              <a:buFont typeface="Arial"/>
              <a:buNone/>
            </a:pPr>
            <a:r>
              <a:rPr lang="en-US" sz="2800" b="0" i="0" u="none" strike="noStrike" cap="none">
                <a:solidFill>
                  <a:srgbClr val="888888"/>
                </a:solidFill>
                <a:latin typeface="Calibri"/>
                <a:ea typeface="Calibri"/>
                <a:cs typeface="Calibri"/>
                <a:sym typeface="Calibri"/>
              </a:rPr>
              <a:t>(adding Media Arts domain)</a:t>
            </a:r>
          </a:p>
          <a:p>
            <a:pPr marL="0" marR="0" lvl="0" indent="0" algn="ctr" rtl="0">
              <a:spcBef>
                <a:spcPts val="200"/>
              </a:spcBef>
              <a:spcAft>
                <a:spcPts val="0"/>
              </a:spcAft>
              <a:buClr>
                <a:srgbClr val="888888"/>
              </a:buClr>
              <a:buSzPct val="25000"/>
              <a:buFont typeface="Arial"/>
              <a:buNone/>
            </a:pPr>
            <a:endParaRPr sz="1000" b="0" i="0" u="none" strike="noStrike" cap="none">
              <a:solidFill>
                <a:srgbClr val="888888"/>
              </a:solidFill>
              <a:latin typeface="Calibri"/>
              <a:ea typeface="Calibri"/>
              <a:cs typeface="Calibri"/>
              <a:sym typeface="Calibri"/>
            </a:endParaRPr>
          </a:p>
          <a:p>
            <a:pPr marL="342900" marR="0" lvl="0" indent="-342900" algn="ctr" rtl="0">
              <a:spcBef>
                <a:spcPts val="560"/>
              </a:spcBef>
              <a:spcAft>
                <a:spcPts val="0"/>
              </a:spcAft>
              <a:buClr>
                <a:srgbClr val="888888"/>
              </a:buClr>
              <a:buSzPct val="100000"/>
              <a:buFont typeface="Arial"/>
              <a:buChar char="•"/>
            </a:pPr>
            <a:r>
              <a:rPr lang="en-US" sz="2800" b="0" i="0" u="none" strike="noStrike" cap="none">
                <a:solidFill>
                  <a:srgbClr val="888888"/>
                </a:solidFill>
                <a:latin typeface="Calibri"/>
                <a:ea typeface="Calibri"/>
                <a:cs typeface="Calibri"/>
                <a:sym typeface="Calibri"/>
              </a:rPr>
              <a:t>2024 – Next Review of MT Arts Standards   </a:t>
            </a:r>
          </a:p>
          <a:p>
            <a:pPr marL="0" marR="0" lvl="0" indent="0" algn="ctr" rtl="0">
              <a:spcBef>
                <a:spcPts val="560"/>
              </a:spcBef>
              <a:spcAft>
                <a:spcPts val="0"/>
              </a:spcAft>
              <a:buClr>
                <a:srgbClr val="888888"/>
              </a:buClr>
              <a:buSzPct val="25000"/>
              <a:buFont typeface="Arial"/>
              <a:buNone/>
            </a:pPr>
            <a:endParaRPr sz="2800" b="0" i="0" u="none" strike="noStrike" cap="none">
              <a:solidFill>
                <a:srgbClr val="888888"/>
              </a:solidFill>
              <a:latin typeface="Calibri"/>
              <a:ea typeface="Calibri"/>
              <a:cs typeface="Calibri"/>
              <a:sym typeface="Calibri"/>
            </a:endParaRPr>
          </a:p>
          <a:p>
            <a:pPr marL="457200" marR="0" lvl="0" indent="-457200" algn="ctr" rtl="0">
              <a:spcBef>
                <a:spcPts val="560"/>
              </a:spcBef>
              <a:spcAft>
                <a:spcPts val="0"/>
              </a:spcAft>
              <a:buClr>
                <a:srgbClr val="888888"/>
              </a:buClr>
              <a:buSzPct val="100000"/>
              <a:buFont typeface="Arial"/>
              <a:buNone/>
            </a:pPr>
            <a:endParaRPr sz="2800" b="0" i="0" u="none" strike="noStrike" cap="none">
              <a:solidFill>
                <a:srgbClr val="888888"/>
              </a:solidFill>
              <a:latin typeface="Calibri"/>
              <a:ea typeface="Calibri"/>
              <a:cs typeface="Calibri"/>
              <a:sym typeface="Calibri"/>
            </a:endParaRPr>
          </a:p>
          <a:p>
            <a:pPr marL="0" marR="0" lvl="0" indent="0" algn="ctr" rtl="0">
              <a:spcBef>
                <a:spcPts val="560"/>
              </a:spcBef>
              <a:buClr>
                <a:srgbClr val="888888"/>
              </a:buClr>
              <a:buSzPct val="25000"/>
              <a:buFont typeface="Arial"/>
              <a:buNone/>
            </a:pPr>
            <a:endParaRPr sz="28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To maintain their edge, workers would also need to focus on cultivating the human qualities that robots still lack, such as </a:t>
            </a:r>
            <a:r>
              <a:rPr lang="en-US" sz="3200" b="0" i="0" u="sng" strike="noStrike" cap="none">
                <a:solidFill>
                  <a:schemeClr val="dk1"/>
                </a:solidFill>
                <a:latin typeface="Calibri"/>
                <a:ea typeface="Calibri"/>
                <a:cs typeface="Calibri"/>
                <a:sym typeface="Calibri"/>
              </a:rPr>
              <a:t>creativity, empathy, and abstract thinking</a:t>
            </a:r>
            <a:r>
              <a:rPr lang="en-US" sz="3200" b="0" i="0" u="none" strike="noStrike" cap="none">
                <a:solidFill>
                  <a:schemeClr val="dk1"/>
                </a:solidFill>
                <a:latin typeface="Calibri"/>
                <a:ea typeface="Calibri"/>
                <a:cs typeface="Calibri"/>
                <a:sym typeface="Calibri"/>
              </a:rPr>
              <a:t>.</a:t>
            </a:r>
          </a:p>
        </p:txBody>
      </p:sp>
      <p:sp>
        <p:nvSpPr>
          <p:cNvPr id="199" name="Shape 199"/>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And because most jobs could constantly evolve, today's students could eventually face a make-or-break question: Can you adapt?</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205" name="Shape 205"/>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226274" y="1446268"/>
            <a:ext cx="8651520" cy="6327308"/>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 don't think there's any way we can accurately say what skills and competencies students will need 15 years from now," said Michael Chui, a partner at the McKinsey Global Institute. "That's why it's incumbent that we </a:t>
            </a:r>
            <a:r>
              <a:rPr lang="en-US" sz="3200" b="0" i="0" u="sng" strike="noStrike" cap="none">
                <a:solidFill>
                  <a:schemeClr val="dk1"/>
                </a:solidFill>
                <a:latin typeface="Calibri"/>
                <a:ea typeface="Calibri"/>
                <a:cs typeface="Calibri"/>
                <a:sym typeface="Calibri"/>
              </a:rPr>
              <a:t>prepare young people for a world of constant uncertainty</a:t>
            </a:r>
            <a:r>
              <a:rPr lang="en-US" sz="32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211" name="Shape 211"/>
          <p:cNvSpPr txBox="1"/>
          <p:nvPr/>
        </p:nvSpPr>
        <p:spPr>
          <a:xfrm>
            <a:off x="102634" y="166760"/>
            <a:ext cx="5963930" cy="92333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a:solidFill>
                  <a:schemeClr val="dk1"/>
                </a:solidFill>
                <a:latin typeface="Calibri"/>
                <a:ea typeface="Calibri"/>
                <a:cs typeface="Calibri"/>
                <a:sym typeface="Calibri"/>
              </a:rPr>
              <a:t>The Future of Work Is Uncertain, Schools Should Worry Now</a:t>
            </a:r>
          </a:p>
          <a:p>
            <a:pPr marL="0" marR="0" lvl="0" indent="0" algn="l" rtl="0">
              <a:spcBef>
                <a:spcPts val="0"/>
              </a:spcBef>
              <a:buSzPct val="25000"/>
              <a:buNone/>
            </a:pPr>
            <a:r>
              <a:rPr lang="en-US" sz="1800">
                <a:solidFill>
                  <a:schemeClr val="dk1"/>
                </a:solidFill>
                <a:latin typeface="Calibri"/>
                <a:ea typeface="Calibri"/>
                <a:cs typeface="Calibri"/>
                <a:sym typeface="Calibri"/>
              </a:rPr>
              <a:t>Taylor Callery for Education Week</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sng" strike="noStrike" cap="none">
                <a:solidFill>
                  <a:schemeClr val="dk1"/>
                </a:solidFill>
                <a:latin typeface="Calibri"/>
                <a:ea typeface="Calibri"/>
                <a:cs typeface="Calibri"/>
                <a:sym typeface="Calibri"/>
              </a:rPr>
              <a:t>Success in the Modern World</a:t>
            </a:r>
          </a:p>
        </p:txBody>
      </p:sp>
      <p:sp>
        <p:nvSpPr>
          <p:cNvPr id="217" name="Shape 217"/>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(Growth) Mindset</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Creativty</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Adaptability </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Problem-Solving</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People (soft) skills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Finding/Asking Good Questions</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I choose “C”</a:t>
            </a:r>
            <a:endParaRPr lang="en-US" dirty="0"/>
          </a:p>
        </p:txBody>
      </p:sp>
      <p:sp>
        <p:nvSpPr>
          <p:cNvPr id="4" name="Rectangle 3"/>
          <p:cNvSpPr/>
          <p:nvPr/>
        </p:nvSpPr>
        <p:spPr>
          <a:xfrm>
            <a:off x="4479667" y="3275112"/>
            <a:ext cx="184666"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9366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1313244" y="1645054"/>
            <a:ext cx="184666" cy="369332"/>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234" name="Shape 234"/>
          <p:cNvPicPr preferRelativeResize="0"/>
          <p:nvPr/>
        </p:nvPicPr>
        <p:blipFill rotWithShape="1">
          <a:blip r:embed="rId3">
            <a:alphaModFix/>
          </a:blip>
          <a:srcRect/>
          <a:stretch/>
        </p:blipFill>
        <p:spPr>
          <a:xfrm>
            <a:off x="-1" y="0"/>
            <a:ext cx="3801167" cy="68464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685800" y="2130425"/>
            <a:ext cx="7772400" cy="1470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Responding Standards in the Band Room</a:t>
            </a:r>
          </a:p>
        </p:txBody>
      </p:sp>
      <p:sp>
        <p:nvSpPr>
          <p:cNvPr id="241" name="Shape 241"/>
          <p:cNvSpPr txBox="1">
            <a:spLocks noGrp="1"/>
          </p:cNvSpPr>
          <p:nvPr>
            <p:ph type="subTitle" idx="1"/>
          </p:nvPr>
        </p:nvSpPr>
        <p:spPr>
          <a:xfrm>
            <a:off x="1371600" y="3886200"/>
            <a:ext cx="6400800" cy="1752600"/>
          </a:xfrm>
          <a:prstGeom prst="rect">
            <a:avLst/>
          </a:prstGeom>
          <a:noFill/>
          <a:ln>
            <a:noFill/>
          </a:ln>
        </p:spPr>
        <p:txBody>
          <a:bodyPr wrap="square" lIns="91425" tIns="45700" rIns="91425" bIns="45700" anchor="t" anchorCtr="0">
            <a:noAutofit/>
          </a:bodyPr>
          <a:lstStyle/>
          <a:p>
            <a:pPr marL="0" marR="0" lvl="0" indent="0" algn="ctr" rtl="0">
              <a:spcBef>
                <a:spcPts val="0"/>
              </a:spcBef>
              <a:buClr>
                <a:srgbClr val="888888"/>
              </a:buClr>
              <a:buSzPct val="25000"/>
              <a:buFont typeface="Arial"/>
              <a:buNone/>
            </a:pPr>
            <a:r>
              <a:rPr lang="en-US" sz="3200" b="0" i="0" u="none" strike="noStrike" cap="none">
                <a:solidFill>
                  <a:srgbClr val="888888"/>
                </a:solidFill>
                <a:latin typeface="Calibri"/>
                <a:ea typeface="Calibri"/>
                <a:cs typeface="Calibri"/>
                <a:sym typeface="Calibri"/>
              </a:rPr>
              <a:t>Some ideas for Assessments in a group setting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7: Perceive and Analyze Artistic Work	</a:t>
            </a: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5</a:t>
            </a:r>
            <a:r>
              <a:rPr lang="en-US" sz="3200" b="0" i="0" u="none" strike="noStrike" cap="none" baseline="30000">
                <a:solidFill>
                  <a:schemeClr val="dk1"/>
                </a:solidFill>
                <a:latin typeface="Calibri"/>
                <a:ea typeface="Calibri"/>
                <a:cs typeface="Calibri"/>
                <a:sym typeface="Calibri"/>
              </a:rPr>
              <a:t>th</a:t>
            </a:r>
            <a:r>
              <a:rPr lang="en-US" sz="3200" b="0" i="0" u="none" strike="noStrike" cap="none">
                <a:solidFill>
                  <a:schemeClr val="dk1"/>
                </a:solidFill>
                <a:latin typeface="Calibri"/>
                <a:ea typeface="Calibri"/>
                <a:cs typeface="Calibri"/>
                <a:sym typeface="Calibri"/>
              </a:rPr>
              <a:t> Grade: cite evidence that connects musical selections to specific experiences </a:t>
            </a:r>
          </a:p>
          <a:p>
            <a:pPr marL="0" marR="0" lvl="0" indent="0" algn="l" rtl="0">
              <a:spcBef>
                <a:spcPts val="0"/>
              </a:spcBef>
              <a:spcAft>
                <a:spcPts val="0"/>
              </a:spcAft>
              <a:buNone/>
            </a:pPr>
            <a:endParaRPr/>
          </a:p>
          <a:p>
            <a:pPr marL="0" lvl="0" indent="0" rtl="0">
              <a:spcBef>
                <a:spcPts val="0"/>
              </a:spcBef>
              <a:buClr>
                <a:schemeClr val="dk1"/>
              </a:buClr>
              <a:buSzPct val="25000"/>
              <a:buFont typeface="Arial"/>
              <a:buNone/>
            </a:pPr>
            <a:r>
              <a:rPr lang="en-US" b="1" i="1"/>
              <a:t>Why don’t we sing “You’re a Mean One, Mr. Grinch” on Valentine’s Day?</a:t>
            </a:r>
            <a:r>
              <a:rPr lang="en-US" b="1"/>
              <a:t> </a:t>
            </a:r>
          </a:p>
          <a:p>
            <a:pPr marL="0" marR="0" lvl="0" indent="0" algn="l" rtl="0">
              <a:spcBef>
                <a:spcPts val="0"/>
              </a:spcBef>
              <a:spcAft>
                <a:spcPts val="0"/>
              </a:spcAft>
              <a:buNone/>
            </a:pPr>
            <a:endParaRPr/>
          </a:p>
          <a:p>
            <a:pPr marL="0" marR="0" lvl="0" indent="0" algn="l" rtl="0">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Assessments:  Music for holidays, celebrations, ceremonies.  Easily done with a multiple choice/matching exercise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7: Perceive and Analyze Artistic Work	</a:t>
            </a:r>
          </a:p>
        </p:txBody>
      </p:sp>
      <p:sp>
        <p:nvSpPr>
          <p:cNvPr id="253" name="Shape 253"/>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6-8</a:t>
            </a:r>
            <a:r>
              <a:rPr lang="en-US" sz="2960" b="0" i="0" u="none" strike="noStrike" cap="none" baseline="30000">
                <a:solidFill>
                  <a:schemeClr val="dk1"/>
                </a:solidFill>
                <a:latin typeface="Calibri"/>
                <a:ea typeface="Calibri"/>
                <a:cs typeface="Calibri"/>
                <a:sym typeface="Calibri"/>
              </a:rPr>
              <a:t>th</a:t>
            </a:r>
            <a:r>
              <a:rPr lang="en-US" sz="2960" b="0" i="0" u="none" strike="noStrike" cap="none">
                <a:solidFill>
                  <a:schemeClr val="dk1"/>
                </a:solidFill>
                <a:latin typeface="Calibri"/>
                <a:ea typeface="Calibri"/>
                <a:cs typeface="Calibri"/>
                <a:sym typeface="Calibri"/>
              </a:rPr>
              <a:t> grade:  compare connections between musical selections for a specific purpose </a:t>
            </a:r>
          </a:p>
          <a:p>
            <a:pPr marL="0" marR="0" lvl="0" indent="0" algn="l" rtl="0">
              <a:lnSpc>
                <a:spcPct val="80000"/>
              </a:lnSpc>
              <a:spcBef>
                <a:spcPts val="592"/>
              </a:spcBef>
              <a:spcAft>
                <a:spcPts val="0"/>
              </a:spcAft>
              <a:buClr>
                <a:schemeClr val="dk1"/>
              </a:buClr>
              <a:buSzPct val="25000"/>
              <a:buFont typeface="Arial"/>
              <a:buNone/>
            </a:pPr>
            <a:r>
              <a:rPr lang="en-US" sz="2960" b="1" i="0" u="none" strike="noStrike" cap="none">
                <a:solidFill>
                  <a:schemeClr val="dk1"/>
                </a:solidFill>
              </a:rPr>
              <a:t>What makes a good program?  Is </a:t>
            </a:r>
            <a:r>
              <a:rPr lang="en-US" sz="2960" b="1" i="1" u="none" strike="noStrike" cap="none">
                <a:solidFill>
                  <a:schemeClr val="dk1"/>
                </a:solidFill>
              </a:rPr>
              <a:t>Salute to Swearingen! a great concert theme</a:t>
            </a:r>
            <a:r>
              <a:rPr lang="en-US" sz="2960" b="1" i="1"/>
              <a:t>?</a:t>
            </a:r>
            <a:r>
              <a:rPr lang="en-US" sz="2960" b="1" i="1" u="none" strike="noStrike" cap="none">
                <a:solidFill>
                  <a:schemeClr val="dk1"/>
                </a:solidFill>
              </a:rPr>
              <a:t> </a:t>
            </a:r>
          </a:p>
          <a:p>
            <a:pPr marL="0" marR="0" lvl="0" indent="0" algn="l" rtl="0">
              <a:lnSpc>
                <a:spcPct val="80000"/>
              </a:lnSpc>
              <a:spcBef>
                <a:spcPts val="592"/>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Talk about variety/style, different composers/arrangers, different key centers/tonalities, tempos.</a:t>
            </a:r>
          </a:p>
          <a:p>
            <a:pPr marL="0" marR="0" lvl="0" indent="0" algn="l" rtl="0">
              <a:lnSpc>
                <a:spcPct val="80000"/>
              </a:lnSpc>
              <a:spcBef>
                <a:spcPts val="592"/>
              </a:spcBef>
              <a:buClr>
                <a:schemeClr val="dk1"/>
              </a:buClr>
              <a:buSzPct val="25000"/>
              <a:buFont typeface="Arial"/>
              <a:buNone/>
            </a:pPr>
            <a:r>
              <a:rPr lang="en-US" sz="2400" b="0" i="0" u="none" strike="noStrike" cap="none">
                <a:solidFill>
                  <a:schemeClr val="dk1"/>
                </a:solidFill>
                <a:latin typeface="Calibri"/>
                <a:ea typeface="Calibri"/>
                <a:cs typeface="Calibri"/>
                <a:sym typeface="Calibri"/>
              </a:rPr>
              <a:t>Have kids design a program for a hypothetical  event that you design.  Have them select the literature for a real program—you pick the songs that are eligible, they design the order and defend why they include 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7: Perceive and Analyze Artistic Work</a:t>
            </a: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9-12</a:t>
            </a:r>
            <a:r>
              <a:rPr lang="en-US" sz="3200" b="0" i="0" u="none" strike="noStrike" cap="none" baseline="30000">
                <a:solidFill>
                  <a:schemeClr val="dk1"/>
                </a:solidFill>
                <a:latin typeface="Calibri"/>
                <a:ea typeface="Calibri"/>
                <a:cs typeface="Calibri"/>
                <a:sym typeface="Calibri"/>
              </a:rPr>
              <a:t>th</a:t>
            </a:r>
            <a:r>
              <a:rPr lang="en-US" sz="3200" b="0" i="0" u="none" strike="noStrike" cap="none">
                <a:solidFill>
                  <a:schemeClr val="dk1"/>
                </a:solidFill>
                <a:latin typeface="Calibri"/>
                <a:ea typeface="Calibri"/>
                <a:cs typeface="Calibri"/>
                <a:sym typeface="Calibri"/>
              </a:rPr>
              <a:t> grade: analyze elements of music in selected works for specific responses</a:t>
            </a:r>
          </a:p>
          <a:p>
            <a:pPr marL="0" marR="0" lvl="0" indent="0" algn="l" rtl="0">
              <a:lnSpc>
                <a:spcPct val="90000"/>
              </a:lnSpc>
              <a:spcBef>
                <a:spcPts val="640"/>
              </a:spcBef>
              <a:spcAft>
                <a:spcPts val="0"/>
              </a:spcAft>
              <a:buClr>
                <a:schemeClr val="dk1"/>
              </a:buClr>
              <a:buSzPct val="25000"/>
              <a:buFont typeface="Arial"/>
              <a:buNone/>
            </a:pPr>
            <a:r>
              <a:rPr lang="en-US" sz="3200" b="1" i="0" u="none" strike="noStrike" cap="none">
                <a:solidFill>
                  <a:schemeClr val="dk1"/>
                </a:solidFill>
              </a:rPr>
              <a:t>Why does Grainger’s </a:t>
            </a:r>
            <a:r>
              <a:rPr lang="en-US" sz="3200" b="1" i="1" u="none" strike="noStrike" cap="none">
                <a:solidFill>
                  <a:schemeClr val="dk1"/>
                </a:solidFill>
              </a:rPr>
              <a:t>Irish Tune </a:t>
            </a:r>
            <a:r>
              <a:rPr lang="en-US" sz="3200" b="1" i="0" u="none" strike="noStrike" cap="none">
                <a:solidFill>
                  <a:schemeClr val="dk1"/>
                </a:solidFill>
              </a:rPr>
              <a:t>make me cry?</a:t>
            </a:r>
          </a:p>
          <a:p>
            <a:pPr marL="0" marR="0" lvl="0" indent="0" algn="l" rtl="0">
              <a:lnSpc>
                <a:spcPct val="90000"/>
              </a:lnSpc>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Easily done with journal/short response.  Pick a song from folder, have them discuss Tempo, Dynamics, Tonality, Expressive Markings.  How does the composer use all of these to convey mood/emotion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0" y="25400"/>
            <a:ext cx="9077401" cy="6768603"/>
          </a:xfrm>
          <a:prstGeom prst="rect">
            <a:avLst/>
          </a:prstGeom>
          <a:noFill/>
          <a:ln>
            <a:noFill/>
          </a:ln>
        </p:spPr>
      </p:pic>
      <p:sp>
        <p:nvSpPr>
          <p:cNvPr id="95" name="Shape 95"/>
          <p:cNvSpPr txBox="1"/>
          <p:nvPr/>
        </p:nvSpPr>
        <p:spPr>
          <a:xfrm>
            <a:off x="6038462" y="0"/>
            <a:ext cx="3002545" cy="58477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1" i="0" u="sng" strike="noStrike" cap="none">
                <a:solidFill>
                  <a:schemeClr val="lt1"/>
                </a:solidFill>
                <a:latin typeface="Calibri"/>
                <a:ea typeface="Calibri"/>
                <a:cs typeface="Calibri"/>
                <a:sym typeface="Calibri"/>
              </a:rPr>
              <a:t>NCCAS - 2014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06371"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#8: Construct meaningful interpretations of artistic work. </a:t>
            </a:r>
          </a:p>
        </p:txBody>
      </p:sp>
      <p:sp>
        <p:nvSpPr>
          <p:cNvPr id="265" name="Shape 265"/>
          <p:cNvSpPr txBox="1">
            <a:spLocks noGrp="1"/>
          </p:cNvSpPr>
          <p:nvPr>
            <p:ph type="body" idx="1"/>
          </p:nvPr>
        </p:nvSpPr>
        <p:spPr>
          <a:xfrm>
            <a:off x="457200" y="1625575"/>
            <a:ext cx="8229600" cy="5514600"/>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5</a:t>
            </a:r>
            <a:r>
              <a:rPr lang="en-US" sz="2240" b="0" i="0" u="none" strike="noStrike" cap="none" baseline="30000">
                <a:solidFill>
                  <a:schemeClr val="dk1"/>
                </a:solidFill>
                <a:latin typeface="Calibri"/>
                <a:ea typeface="Calibri"/>
                <a:cs typeface="Calibri"/>
                <a:sym typeface="Calibri"/>
              </a:rPr>
              <a:t>th</a:t>
            </a:r>
            <a:r>
              <a:rPr lang="en-US" sz="2240" b="0" i="0" u="none" strike="noStrike" cap="none">
                <a:solidFill>
                  <a:schemeClr val="dk1"/>
                </a:solidFill>
                <a:latin typeface="Calibri"/>
                <a:ea typeface="Calibri"/>
                <a:cs typeface="Calibri"/>
                <a:sym typeface="Calibri"/>
              </a:rPr>
              <a:t> Grade: describe how performers interpret expressive intent in music </a:t>
            </a:r>
          </a:p>
          <a:p>
            <a:pPr marL="0" marR="0" lvl="0" indent="0" algn="l" rtl="0">
              <a:lnSpc>
                <a:spcPct val="80000"/>
              </a:lnSpc>
              <a:spcBef>
                <a:spcPts val="448"/>
              </a:spcBef>
              <a:spcAft>
                <a:spcPts val="0"/>
              </a:spcAft>
              <a:buClr>
                <a:schemeClr val="dk1"/>
              </a:buClr>
              <a:buSzPct val="25000"/>
              <a:buFont typeface="Arial"/>
              <a:buNone/>
            </a:pPr>
            <a:r>
              <a:rPr lang="en-US" sz="2400" b="1" i="1" u="none" strike="noStrike" cap="none">
                <a:solidFill>
                  <a:schemeClr val="dk1"/>
                </a:solidFill>
              </a:rPr>
              <a:t>Why is Adele so popular? Why aren’t Lullabies shouted to babies?</a:t>
            </a:r>
          </a:p>
          <a:p>
            <a:pPr marL="0" marR="0" lvl="0" indent="0" algn="l" rtl="0">
              <a:lnSpc>
                <a:spcPct val="80000"/>
              </a:lnSpc>
              <a:spcBef>
                <a:spcPts val="448"/>
              </a:spcBef>
              <a:spcAft>
                <a:spcPts val="0"/>
              </a:spcAft>
              <a:buClr>
                <a:schemeClr val="dk1"/>
              </a:buClr>
              <a:buSzPct val="25000"/>
              <a:buFont typeface="Arial"/>
              <a:buNone/>
            </a:pPr>
            <a:r>
              <a:rPr lang="en-US" sz="2240" b="0" i="0" u="none" strike="noStrike" cap="none">
                <a:solidFill>
                  <a:schemeClr val="dk1"/>
                </a:solidFill>
                <a:latin typeface="Calibri"/>
                <a:ea typeface="Calibri"/>
                <a:cs typeface="Calibri"/>
                <a:sym typeface="Calibri"/>
              </a:rPr>
              <a:t>Easily assessed with dynamic work for playing tests, or matching test for written sample. Or have them add dynamics to a piece/line in method book and defend their choice.</a:t>
            </a:r>
          </a:p>
          <a:p>
            <a:pPr marL="0" marR="0" lvl="0" indent="0" algn="l" rtl="0">
              <a:lnSpc>
                <a:spcPct val="80000"/>
              </a:lnSpc>
              <a:spcBef>
                <a:spcPts val="448"/>
              </a:spcBef>
              <a:spcAft>
                <a:spcPts val="0"/>
              </a:spcAft>
              <a:buClr>
                <a:schemeClr val="dk1"/>
              </a:buClr>
              <a:buSzPct val="25000"/>
              <a:buFont typeface="Arial"/>
              <a:buNone/>
            </a:pPr>
            <a:r>
              <a:rPr lang="en-US" sz="2240" b="0" i="0" u="none" strike="noStrike" cap="none">
                <a:solidFill>
                  <a:schemeClr val="dk1"/>
                </a:solidFill>
                <a:latin typeface="Calibri"/>
                <a:ea typeface="Calibri"/>
                <a:cs typeface="Calibri"/>
                <a:sym typeface="Calibri"/>
              </a:rPr>
              <a:t>Choose the dynamic marking that is best for the style of music:</a:t>
            </a:r>
          </a:p>
          <a:p>
            <a:pPr marL="514350" marR="0" lvl="0" indent="-514350" algn="l" rtl="0">
              <a:lnSpc>
                <a:spcPct val="80000"/>
              </a:lnSpc>
              <a:spcBef>
                <a:spcPts val="448"/>
              </a:spcBef>
              <a:spcAft>
                <a:spcPts val="0"/>
              </a:spcAft>
              <a:buClr>
                <a:schemeClr val="dk1"/>
              </a:buClr>
              <a:buSzPct val="101818"/>
              <a:buFont typeface="Arial"/>
              <a:buAutoNum type="arabicPeriod"/>
            </a:pPr>
            <a:r>
              <a:rPr lang="en-US" sz="2240" b="0" i="0" u="none" strike="noStrike" cap="none">
                <a:solidFill>
                  <a:schemeClr val="dk1"/>
                </a:solidFill>
                <a:latin typeface="Calibri"/>
                <a:ea typeface="Calibri"/>
                <a:cs typeface="Calibri"/>
                <a:sym typeface="Calibri"/>
              </a:rPr>
              <a:t>Lullaby</a:t>
            </a:r>
          </a:p>
          <a:p>
            <a:pPr marL="514350" marR="0" lvl="0" indent="-514350" algn="l" rtl="0">
              <a:lnSpc>
                <a:spcPct val="80000"/>
              </a:lnSpc>
              <a:spcBef>
                <a:spcPts val="448"/>
              </a:spcBef>
              <a:spcAft>
                <a:spcPts val="0"/>
              </a:spcAft>
              <a:buClr>
                <a:schemeClr val="dk1"/>
              </a:buClr>
              <a:buSzPct val="101818"/>
              <a:buFont typeface="Arial"/>
              <a:buAutoNum type="arabicPeriod"/>
            </a:pPr>
            <a:r>
              <a:rPr lang="en-US" sz="2240" b="0" i="0" u="none" strike="noStrike" cap="none">
                <a:solidFill>
                  <a:schemeClr val="dk1"/>
                </a:solidFill>
                <a:latin typeface="Calibri"/>
                <a:ea typeface="Calibri"/>
                <a:cs typeface="Calibri"/>
                <a:sym typeface="Calibri"/>
              </a:rPr>
              <a:t>Marching Band</a:t>
            </a:r>
          </a:p>
          <a:p>
            <a:pPr marL="514350" marR="0" lvl="0" indent="-514350" algn="l" rtl="0">
              <a:lnSpc>
                <a:spcPct val="80000"/>
              </a:lnSpc>
              <a:spcBef>
                <a:spcPts val="448"/>
              </a:spcBef>
              <a:spcAft>
                <a:spcPts val="0"/>
              </a:spcAft>
              <a:buClr>
                <a:schemeClr val="dk1"/>
              </a:buClr>
              <a:buSzPct val="101818"/>
              <a:buFont typeface="Arial"/>
              <a:buAutoNum type="arabicPeriod"/>
            </a:pPr>
            <a:r>
              <a:rPr lang="en-US" sz="2240" b="0" i="0" u="none" strike="noStrike" cap="none">
                <a:solidFill>
                  <a:schemeClr val="dk1"/>
                </a:solidFill>
                <a:latin typeface="Calibri"/>
                <a:ea typeface="Calibri"/>
                <a:cs typeface="Calibri"/>
                <a:sym typeface="Calibri"/>
              </a:rPr>
              <a:t>Country Ballad</a:t>
            </a:r>
          </a:p>
          <a:p>
            <a:pPr marL="514350" marR="0" lvl="0" indent="-514350" algn="l" rtl="0">
              <a:lnSpc>
                <a:spcPct val="80000"/>
              </a:lnSpc>
              <a:spcBef>
                <a:spcPts val="448"/>
              </a:spcBef>
              <a:buClr>
                <a:schemeClr val="dk1"/>
              </a:buClr>
              <a:buSzPct val="101818"/>
              <a:buFont typeface="Arial"/>
              <a:buAutoNum type="arabicPeriod"/>
            </a:pPr>
            <a:r>
              <a:rPr lang="en-US" sz="2240" b="0" i="0" u="none" strike="noStrike" cap="none">
                <a:solidFill>
                  <a:schemeClr val="dk1"/>
                </a:solidFill>
                <a:latin typeface="Calibri"/>
                <a:ea typeface="Calibri"/>
                <a:cs typeface="Calibri"/>
                <a:sym typeface="Calibri"/>
              </a:rPr>
              <a:t>Rock Concert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56"/>
            <a:ext cx="8229600" cy="16911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#8: Construct meaningful interpretations of artistic work. </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6-8</a:t>
            </a:r>
            <a:r>
              <a:rPr lang="en-US" sz="3200" b="0" i="0" u="none" strike="noStrike" cap="none" baseline="30000">
                <a:solidFill>
                  <a:schemeClr val="dk1"/>
                </a:solidFill>
                <a:latin typeface="Calibri"/>
                <a:ea typeface="Calibri"/>
                <a:cs typeface="Calibri"/>
                <a:sym typeface="Calibri"/>
              </a:rPr>
              <a:t>th</a:t>
            </a:r>
            <a:r>
              <a:rPr lang="en-US" sz="3200" b="0" i="0" u="none" strike="noStrike" cap="none">
                <a:solidFill>
                  <a:schemeClr val="dk1"/>
                </a:solidFill>
                <a:latin typeface="Calibri"/>
                <a:ea typeface="Calibri"/>
                <a:cs typeface="Calibri"/>
                <a:sym typeface="Calibri"/>
              </a:rPr>
              <a:t> grade: Compare how composers and performers interpret expressive qualities of music to create performance</a:t>
            </a:r>
          </a:p>
          <a:p>
            <a:pPr marL="0" marR="0" lvl="0" indent="0" algn="l" rtl="0">
              <a:spcBef>
                <a:spcPts val="640"/>
              </a:spcBef>
              <a:spcAft>
                <a:spcPts val="0"/>
              </a:spcAft>
              <a:buClr>
                <a:schemeClr val="dk1"/>
              </a:buClr>
              <a:buSzPct val="25000"/>
              <a:buFont typeface="Arial"/>
              <a:buNone/>
            </a:pPr>
            <a:r>
              <a:rPr lang="en-US" sz="3200" b="1" i="1" u="none" strike="noStrike" cap="none">
                <a:solidFill>
                  <a:schemeClr val="dk1"/>
                </a:solidFill>
              </a:rPr>
              <a:t>Why does all of Robert W. Smith’s music sound the same?</a:t>
            </a:r>
          </a:p>
          <a:p>
            <a:pPr marL="0" marR="0" lvl="0" indent="0" algn="l" rtl="0">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Compare/contrast with two pieces in folder. Easy!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#8: Construct meaningful interpretations of artistic work. </a:t>
            </a:r>
          </a:p>
        </p:txBody>
      </p:sp>
      <p:sp>
        <p:nvSpPr>
          <p:cNvPr id="277" name="Shape 277"/>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9-12: analyze composers' and performers' expressive intent in interpretations of music </a:t>
            </a:r>
          </a:p>
          <a:p>
            <a:pPr marL="0" marR="0" lvl="0" indent="0" algn="l" rtl="0">
              <a:lnSpc>
                <a:spcPct val="90000"/>
              </a:lnSpc>
              <a:spcBef>
                <a:spcPts val="544"/>
              </a:spcBef>
              <a:spcAft>
                <a:spcPts val="0"/>
              </a:spcAft>
              <a:buClr>
                <a:schemeClr val="dk1"/>
              </a:buClr>
              <a:buSzPct val="25000"/>
              <a:buFont typeface="Arial"/>
              <a:buNone/>
            </a:pPr>
            <a:endParaRPr sz="2720" b="0" i="0" u="none" strike="noStrike" cap="none">
              <a:solidFill>
                <a:schemeClr val="dk1"/>
              </a:solidFill>
              <a:latin typeface="Calibri"/>
              <a:ea typeface="Calibri"/>
              <a:cs typeface="Calibri"/>
              <a:sym typeface="Calibri"/>
            </a:endParaRPr>
          </a:p>
          <a:p>
            <a:pPr marL="0" marR="0" lvl="0" indent="0" algn="l" rtl="0">
              <a:lnSpc>
                <a:spcPct val="90000"/>
              </a:lnSpc>
              <a:spcBef>
                <a:spcPts val="544"/>
              </a:spcBef>
              <a:spcAft>
                <a:spcPts val="0"/>
              </a:spcAft>
              <a:buClr>
                <a:schemeClr val="dk1"/>
              </a:buClr>
              <a:buSzPct val="25000"/>
              <a:buFont typeface="Arial"/>
              <a:buNone/>
            </a:pPr>
            <a:r>
              <a:rPr lang="en-US" sz="2720" b="0" i="0" u="none" strike="noStrike" cap="none">
                <a:solidFill>
                  <a:schemeClr val="dk1"/>
                </a:solidFill>
                <a:latin typeface="Calibri"/>
                <a:ea typeface="Calibri"/>
                <a:cs typeface="Calibri"/>
                <a:sym typeface="Calibri"/>
              </a:rPr>
              <a:t>Can combine Anchor Standard 7-8 in one assessment! Easily done with journal/short response.  Pick a song from folder, have them discuss Tempo, Dynamics, Tonality, Expressive Markings.  How does the composer use all of these to convey mood/emotion</a:t>
            </a:r>
          </a:p>
          <a:p>
            <a:pPr marL="0" marR="0" lvl="0" indent="0" algn="l" rtl="0">
              <a:lnSpc>
                <a:spcPct val="90000"/>
              </a:lnSpc>
              <a:spcBef>
                <a:spcPts val="544"/>
              </a:spcBef>
              <a:spcAft>
                <a:spcPts val="0"/>
              </a:spcAft>
              <a:buClr>
                <a:schemeClr val="dk1"/>
              </a:buClr>
              <a:buSzPct val="25000"/>
              <a:buFont typeface="Arial"/>
              <a:buNone/>
            </a:pPr>
            <a:r>
              <a:rPr lang="en-US" sz="2720" b="0" i="0" u="none" strike="noStrike" cap="none">
                <a:solidFill>
                  <a:schemeClr val="dk1"/>
                </a:solidFill>
                <a:latin typeface="Calibri"/>
                <a:ea typeface="Calibri"/>
                <a:cs typeface="Calibri"/>
                <a:sym typeface="Calibri"/>
              </a:rPr>
              <a:t>OR  Listen to two different recordings of the same piece.  What is the same?  What is different? Which one do you like better and why?</a:t>
            </a:r>
          </a:p>
          <a:p>
            <a:pPr marL="0" marR="0" lvl="0" indent="0" algn="l" rtl="0">
              <a:lnSpc>
                <a:spcPct val="90000"/>
              </a:lnSpc>
              <a:spcBef>
                <a:spcPts val="544"/>
              </a:spcBef>
              <a:buClr>
                <a:schemeClr val="dk1"/>
              </a:buClr>
              <a:buSzPct val="25000"/>
              <a:buFont typeface="Arial"/>
              <a:buNone/>
            </a:pPr>
            <a:endParaRPr sz="2720"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#9: Apply criteria to evaluate artistic work. </a:t>
            </a:r>
          </a:p>
        </p:txBody>
      </p:sp>
      <p:sp>
        <p:nvSpPr>
          <p:cNvPr id="283" name="Shape 283"/>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5</a:t>
            </a:r>
            <a:r>
              <a:rPr lang="en-US" sz="3200" b="0" i="0" u="none" strike="noStrike" cap="none" baseline="30000">
                <a:solidFill>
                  <a:schemeClr val="dk1"/>
                </a:solidFill>
                <a:latin typeface="Calibri"/>
                <a:ea typeface="Calibri"/>
                <a:cs typeface="Calibri"/>
                <a:sym typeface="Calibri"/>
              </a:rPr>
              <a:t>th</a:t>
            </a:r>
            <a:r>
              <a:rPr lang="en-US" sz="3200" b="0" i="0" u="none" strike="noStrike" cap="none">
                <a:solidFill>
                  <a:schemeClr val="dk1"/>
                </a:solidFill>
                <a:latin typeface="Calibri"/>
                <a:ea typeface="Calibri"/>
                <a:cs typeface="Calibri"/>
                <a:sym typeface="Calibri"/>
              </a:rPr>
              <a:t> Grade: use established criteria to evaluate the quality of musical works and performances </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ct val="25000"/>
              <a:buFont typeface="Arial"/>
              <a:buNone/>
            </a:pPr>
            <a:r>
              <a:rPr lang="en-US" sz="3200" b="1" i="1" u="none" strike="noStrike" cap="none">
                <a:solidFill>
                  <a:schemeClr val="dk1"/>
                </a:solidFill>
              </a:rPr>
              <a:t>How come the</a:t>
            </a:r>
            <a:r>
              <a:rPr lang="en-US" b="1" i="1"/>
              <a:t> Seniors </a:t>
            </a:r>
            <a:r>
              <a:rPr lang="en-US" sz="3200" b="1" i="1" u="none" strike="noStrike" cap="none">
                <a:solidFill>
                  <a:schemeClr val="dk1"/>
                </a:solidFill>
              </a:rPr>
              <a:t>sound better than </a:t>
            </a:r>
            <a:r>
              <a:rPr lang="en-US" b="1" i="1"/>
              <a:t>the 8th graders</a:t>
            </a:r>
            <a:r>
              <a:rPr lang="en-US" sz="3200" b="1" i="1" u="none" strike="noStrike" cap="none">
                <a:solidFill>
                  <a:schemeClr val="dk1"/>
                </a:solidFill>
              </a:rPr>
              <a:t>?</a:t>
            </a:r>
          </a:p>
          <a:p>
            <a:pPr marL="0" marR="0" lvl="0" indent="0" algn="l" rtl="0">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Easy to assess:  Rubrics. Start simple—2 or 3 things to listen for.  Grade their own performance, grade the group performance.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#9: Apply criteria to evaluate artistic work. </a:t>
            </a:r>
          </a:p>
        </p:txBody>
      </p:sp>
      <p:sp>
        <p:nvSpPr>
          <p:cNvPr id="289" name="Shape 289"/>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6-8: develop criteria to evaluate musical works and performances </a:t>
            </a:r>
          </a:p>
          <a:p>
            <a:pPr marL="0" marR="0" lvl="0" indent="0" algn="l" rtl="0">
              <a:spcBef>
                <a:spcPts val="640"/>
              </a:spcBef>
              <a:spcAft>
                <a:spcPts val="0"/>
              </a:spcAft>
              <a:buClr>
                <a:schemeClr val="dk1"/>
              </a:buClr>
              <a:buSzPct val="25000"/>
              <a:buFont typeface="Arial"/>
              <a:buNone/>
            </a:pPr>
            <a:r>
              <a:rPr lang="en-US" sz="3200" b="1" i="1" u="none" strike="noStrike" cap="none">
                <a:solidFill>
                  <a:schemeClr val="dk1"/>
                </a:solidFill>
              </a:rPr>
              <a:t>Why is the recording so much better than us?</a:t>
            </a:r>
          </a:p>
          <a:p>
            <a:pPr marL="0" marR="0" lvl="0" indent="0" algn="l" rtl="0">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Establish the 4 T’s: Tone/Tuning/Tempo/Technique.  Make rubrics! Evaluate self/section/groups.</a:t>
            </a:r>
          </a:p>
          <a:p>
            <a:pPr marL="0" marR="0" lvl="0" indent="0" algn="l" rtl="0">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Lead them into…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Responding Standard #9: Apply criteria to evaluate artistic work. </a:t>
            </a:r>
          </a:p>
        </p:txBody>
      </p:sp>
      <p:sp>
        <p:nvSpPr>
          <p:cNvPr id="295" name="Shape 295"/>
          <p:cNvSpPr txBox="1">
            <a:spLocks noGrp="1"/>
          </p:cNvSpPr>
          <p:nvPr>
            <p:ph type="body" idx="1"/>
          </p:nvPr>
        </p:nvSpPr>
        <p:spPr>
          <a:xfrm>
            <a:off x="457200" y="1600200"/>
            <a:ext cx="8229600" cy="4525963"/>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9-12: develop criteria to analyze the technical and expressive qualities of music and performances </a:t>
            </a:r>
          </a:p>
          <a:p>
            <a:pPr marL="0" marR="0" lvl="0" indent="0" algn="l" rtl="0">
              <a:spcBef>
                <a:spcPts val="592"/>
              </a:spcBef>
              <a:spcAft>
                <a:spcPts val="0"/>
              </a:spcAft>
              <a:buClr>
                <a:schemeClr val="dk1"/>
              </a:buClr>
              <a:buSzPct val="25000"/>
              <a:buFont typeface="Arial"/>
              <a:buNone/>
            </a:pPr>
            <a:r>
              <a:rPr lang="en-US" sz="2960" b="1" i="1" u="none" strike="noStrike" cap="none">
                <a:solidFill>
                  <a:schemeClr val="dk1"/>
                </a:solidFill>
              </a:rPr>
              <a:t>Why did we get a II at Festival?</a:t>
            </a:r>
          </a:p>
          <a:p>
            <a:pPr marL="0" marR="0" lvl="0" indent="0" algn="l" rtl="0">
              <a:spcBef>
                <a:spcPts val="592"/>
              </a:spcBef>
              <a:buClr>
                <a:schemeClr val="dk1"/>
              </a:buClr>
              <a:buSzPct val="25000"/>
              <a:buFont typeface="Arial"/>
              <a:buNone/>
            </a:pPr>
            <a:r>
              <a:rPr lang="en-US" sz="2960" b="0" i="0" u="none" strike="noStrike" cap="none">
                <a:solidFill>
                  <a:schemeClr val="dk1"/>
                </a:solidFill>
                <a:latin typeface="Calibri"/>
                <a:ea typeface="Calibri"/>
                <a:cs typeface="Calibri"/>
                <a:sym typeface="Calibri"/>
              </a:rPr>
              <a:t>District Festival Forms!!!!! Use them in class.  Draw a line through the circle, evaluate yourself on one side and the section or group on the other.  What would you do to fix the problems you hear?  What positive comments would you leave?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457200" y="215600"/>
            <a:ext cx="8229600" cy="5910600"/>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72727"/>
              <a:buFont typeface="Arial"/>
              <a:buNone/>
            </a:pPr>
            <a:r>
              <a:rPr lang="en-US" sz="4400"/>
              <a:t>Teaching to Standards is just good teaching.  The big shift is that we need to think more about individual growth, and still keep the ensemble growth in mind.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457200" y="443875"/>
            <a:ext cx="8229600" cy="5682300"/>
          </a:xfrm>
          <a:prstGeom prst="rect">
            <a:avLst/>
          </a:prstGeom>
        </p:spPr>
        <p:txBody>
          <a:bodyPr wrap="square" lIns="91425" tIns="91425" rIns="91425" bIns="91425" anchor="t" anchorCtr="0">
            <a:noAutofit/>
          </a:bodyPr>
          <a:lstStyle/>
          <a:p>
            <a:pPr lvl="0">
              <a:spcBef>
                <a:spcPts val="0"/>
              </a:spcBef>
              <a:buNone/>
            </a:pPr>
            <a:r>
              <a:rPr lang="en-US" sz="4800"/>
              <a:t>Which is true?</a:t>
            </a:r>
          </a:p>
          <a:p>
            <a:pPr lvl="0">
              <a:spcBef>
                <a:spcPts val="0"/>
              </a:spcBef>
              <a:buNone/>
            </a:pPr>
            <a:endParaRPr/>
          </a:p>
          <a:p>
            <a:pPr marL="457200" lvl="0" indent="-228600" rtl="0">
              <a:spcBef>
                <a:spcPts val="0"/>
              </a:spcBef>
              <a:buAutoNum type="arabicPeriod"/>
            </a:pPr>
            <a:r>
              <a:rPr lang="en-US"/>
              <a:t> The Band will be better if I conduct/rehearse  them better.</a:t>
            </a:r>
          </a:p>
          <a:p>
            <a:pPr marL="0" lvl="0" indent="0" rtl="0">
              <a:spcBef>
                <a:spcPts val="0"/>
              </a:spcBef>
              <a:buNone/>
            </a:pPr>
            <a:endParaRPr/>
          </a:p>
          <a:p>
            <a:pPr marL="457200" lvl="0" indent="-228600" rtl="0">
              <a:spcBef>
                <a:spcPts val="0"/>
              </a:spcBef>
              <a:buAutoNum type="arabicPeriod"/>
            </a:pPr>
            <a:r>
              <a:rPr lang="en-US"/>
              <a:t>The Band will be better if you have better players with broad based skills.</a:t>
            </a:r>
          </a:p>
          <a:p>
            <a:pPr marL="0" lvl="0" indent="0">
              <a:spcBef>
                <a:spcPts val="0"/>
              </a:spcBef>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lvl="0" algn="ctr">
              <a:spcBef>
                <a:spcPts val="0"/>
              </a:spcBef>
              <a:buNone/>
            </a:pPr>
            <a:r>
              <a:rPr lang="en-US" sz="3600">
                <a:solidFill>
                  <a:srgbClr val="FF0000"/>
                </a:solidFill>
              </a:rPr>
              <a:t>The Answer is both statements are true!</a:t>
            </a:r>
          </a:p>
          <a:p>
            <a:pPr lvl="0" algn="ctr" rtl="0">
              <a:spcBef>
                <a:spcPts val="0"/>
              </a:spcBef>
              <a:buNone/>
            </a:pPr>
            <a:endParaRPr>
              <a:solidFill>
                <a:srgbClr val="FF0000"/>
              </a:solidFill>
            </a:endParaRPr>
          </a:p>
          <a:p>
            <a:pPr lvl="0" algn="ctr">
              <a:spcBef>
                <a:spcPts val="0"/>
              </a:spcBef>
              <a:buNone/>
            </a:pPr>
            <a:endParaRPr>
              <a:solidFill>
                <a:srgbClr val="FF0000"/>
              </a:solidFill>
            </a:endParaRPr>
          </a:p>
          <a:p>
            <a:pPr lvl="0" algn="ctr">
              <a:spcBef>
                <a:spcPts val="0"/>
              </a:spcBef>
              <a:buNone/>
            </a:pPr>
            <a:r>
              <a:rPr lang="en-US" sz="3600">
                <a:solidFill>
                  <a:srgbClr val="FF0000"/>
                </a:solidFill>
              </a:rPr>
              <a:t>Standards help you get to both.</a:t>
            </a:r>
            <a:r>
              <a:rPr lang="en-US">
                <a:solidFill>
                  <a:srgbClr val="00FFFF"/>
                </a:solidFill>
              </a:rPr>
              <a:t> </a:t>
            </a: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77413" y="301527"/>
            <a:ext cx="8429600" cy="73290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sng" strike="noStrike" cap="none">
                <a:solidFill>
                  <a:schemeClr val="dk1"/>
                </a:solidFill>
                <a:latin typeface="Times New Roman"/>
                <a:ea typeface="Times New Roman"/>
                <a:cs typeface="Times New Roman"/>
                <a:sym typeface="Times New Roman"/>
              </a:rPr>
              <a:t>OVERVIEW</a:t>
            </a:r>
          </a:p>
        </p:txBody>
      </p:sp>
      <p:pic>
        <p:nvPicPr>
          <p:cNvPr id="101" name="Shape 101"/>
          <p:cNvPicPr preferRelativeResize="0"/>
          <p:nvPr/>
        </p:nvPicPr>
        <p:blipFill rotWithShape="1">
          <a:blip r:embed="rId3">
            <a:alphaModFix/>
          </a:blip>
          <a:srcRect/>
          <a:stretch/>
        </p:blipFill>
        <p:spPr>
          <a:xfrm>
            <a:off x="0" y="0"/>
            <a:ext cx="9141714" cy="6479680"/>
          </a:xfrm>
          <a:prstGeom prst="rect">
            <a:avLst/>
          </a:prstGeom>
          <a:noFill/>
          <a:ln>
            <a:noFill/>
          </a:ln>
        </p:spPr>
      </p:pic>
      <p:sp>
        <p:nvSpPr>
          <p:cNvPr id="102" name="Shape 102"/>
          <p:cNvSpPr/>
          <p:nvPr/>
        </p:nvSpPr>
        <p:spPr>
          <a:xfrm>
            <a:off x="277412" y="4940299"/>
            <a:ext cx="1716487" cy="1558823"/>
          </a:xfrm>
          <a:prstGeom prst="frame">
            <a:avLst>
              <a:gd name="adj1"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40000"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277413" y="301527"/>
            <a:ext cx="8429600" cy="73290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sng" strike="noStrike" cap="none">
                <a:solidFill>
                  <a:schemeClr val="dk1"/>
                </a:solidFill>
                <a:latin typeface="Times New Roman"/>
                <a:ea typeface="Times New Roman"/>
                <a:cs typeface="Times New Roman"/>
                <a:sym typeface="Times New Roman"/>
              </a:rPr>
              <a:t>OVERVIEW</a:t>
            </a:r>
          </a:p>
        </p:txBody>
      </p:sp>
      <p:sp>
        <p:nvSpPr>
          <p:cNvPr id="108" name="Shape 108"/>
          <p:cNvSpPr txBox="1">
            <a:spLocks noGrp="1"/>
          </p:cNvSpPr>
          <p:nvPr>
            <p:ph type="subTitle" idx="1"/>
          </p:nvPr>
        </p:nvSpPr>
        <p:spPr>
          <a:xfrm>
            <a:off x="277413" y="1184166"/>
            <a:ext cx="8429600" cy="3972033"/>
          </a:xfrm>
          <a:prstGeom prst="rect">
            <a:avLst/>
          </a:prstGeom>
          <a:noFill/>
          <a:ln>
            <a:noFill/>
          </a:ln>
        </p:spPr>
        <p:txBody>
          <a:bodyPr wrap="square" lIns="91425" tIns="45700" rIns="91425" bIns="45700" anchor="t" anchorCtr="0">
            <a:noAutofit/>
          </a:bodyPr>
          <a:lstStyle/>
          <a:p>
            <a:pPr marL="342900" marR="0" lvl="0" indent="-342900" algn="ctr" rtl="0">
              <a:spcBef>
                <a:spcPts val="0"/>
              </a:spcBef>
              <a:buClr>
                <a:srgbClr val="888888"/>
              </a:buClr>
              <a:buSzPct val="100000"/>
              <a:buFont typeface="Arial"/>
              <a:buNone/>
            </a:pPr>
            <a:endParaRPr sz="3200" b="0" i="0" u="none" strike="noStrike" cap="none">
              <a:solidFill>
                <a:srgbClr val="888888"/>
              </a:solidFill>
              <a:latin typeface="Calibri"/>
              <a:ea typeface="Calibri"/>
              <a:cs typeface="Calibri"/>
              <a:sym typeface="Calibri"/>
            </a:endParaRPr>
          </a:p>
        </p:txBody>
      </p:sp>
      <p:pic>
        <p:nvPicPr>
          <p:cNvPr id="109" name="Shape 109"/>
          <p:cNvPicPr preferRelativeResize="0"/>
          <p:nvPr/>
        </p:nvPicPr>
        <p:blipFill rotWithShape="1">
          <a:blip r:embed="rId3">
            <a:alphaModFix/>
          </a:blip>
          <a:srcRect/>
          <a:stretch/>
        </p:blipFill>
        <p:spPr>
          <a:xfrm>
            <a:off x="0" y="1184166"/>
            <a:ext cx="9129826" cy="53719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a:stretch/>
        </p:blipFill>
        <p:spPr>
          <a:xfrm>
            <a:off x="965200" y="0"/>
            <a:ext cx="7174415" cy="68381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ctrTitle"/>
          </p:nvPr>
        </p:nvSpPr>
        <p:spPr>
          <a:xfrm>
            <a:off x="277413" y="301527"/>
            <a:ext cx="8429600" cy="73290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sng" strike="noStrike" cap="none">
                <a:solidFill>
                  <a:schemeClr val="dk1"/>
                </a:solidFill>
                <a:latin typeface="Times New Roman"/>
                <a:ea typeface="Times New Roman"/>
                <a:cs typeface="Times New Roman"/>
                <a:sym typeface="Times New Roman"/>
              </a:rPr>
              <a:t>OVERVIEW</a:t>
            </a:r>
          </a:p>
        </p:txBody>
      </p:sp>
      <p:sp>
        <p:nvSpPr>
          <p:cNvPr id="120" name="Shape 120"/>
          <p:cNvSpPr txBox="1"/>
          <p:nvPr/>
        </p:nvSpPr>
        <p:spPr>
          <a:xfrm>
            <a:off x="-30306" y="1059829"/>
            <a:ext cx="9315371" cy="2062103"/>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3200">
                <a:solidFill>
                  <a:schemeClr val="dk1"/>
                </a:solidFill>
                <a:latin typeface="Calibri"/>
                <a:ea typeface="Calibri"/>
                <a:cs typeface="Calibri"/>
                <a:sym typeface="Calibri"/>
              </a:rPr>
              <a:t>Discipline/Domain (e.g. Music)</a:t>
            </a:r>
          </a:p>
          <a:p>
            <a:pPr marL="742950" marR="0" lvl="1" indent="-28575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Process (e.g. Creating)</a:t>
            </a:r>
          </a:p>
          <a:p>
            <a:pPr marL="1200150" marR="0" lvl="2" indent="-28575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Anchor Standard </a:t>
            </a:r>
            <a:r>
              <a:rPr lang="en-US" sz="1600" b="0" i="0" u="none" strike="noStrike" cap="none">
                <a:solidFill>
                  <a:schemeClr val="dk1"/>
                </a:solidFill>
                <a:latin typeface="Calibri"/>
                <a:ea typeface="Calibri"/>
                <a:cs typeface="Calibri"/>
                <a:sym typeface="Calibri"/>
              </a:rPr>
              <a:t>(e.g. 1  Generate and conceptualize artistic ideas and work. )</a:t>
            </a:r>
          </a:p>
          <a:p>
            <a:pPr marL="1657350" marR="0" lvl="3" indent="-285750" algn="l" rtl="0">
              <a:spcBef>
                <a:spcPts val="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Grade Level(s)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277413" y="301527"/>
            <a:ext cx="8429600" cy="73290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sng" strike="noStrike" cap="none">
                <a:solidFill>
                  <a:schemeClr val="dk1"/>
                </a:solidFill>
                <a:latin typeface="Times New Roman"/>
                <a:ea typeface="Times New Roman"/>
                <a:cs typeface="Times New Roman"/>
                <a:sym typeface="Times New Roman"/>
              </a:rPr>
              <a:t>OVERVIEW - NCCAS</a:t>
            </a:r>
          </a:p>
        </p:txBody>
      </p:sp>
      <p:pic>
        <p:nvPicPr>
          <p:cNvPr id="126" name="Shape 126"/>
          <p:cNvPicPr preferRelativeResize="0"/>
          <p:nvPr/>
        </p:nvPicPr>
        <p:blipFill rotWithShape="1">
          <a:blip r:embed="rId3">
            <a:alphaModFix/>
          </a:blip>
          <a:srcRect/>
          <a:stretch/>
        </p:blipFill>
        <p:spPr>
          <a:xfrm>
            <a:off x="0" y="1270000"/>
            <a:ext cx="9110472" cy="19156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277413" y="301527"/>
            <a:ext cx="8429600" cy="732902"/>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Times New Roman"/>
              <a:buNone/>
            </a:pPr>
            <a:r>
              <a:rPr lang="en-US" sz="3959" b="0" i="0" u="sng" strike="noStrike" cap="none">
                <a:solidFill>
                  <a:schemeClr val="dk1"/>
                </a:solidFill>
                <a:latin typeface="Times New Roman"/>
                <a:ea typeface="Times New Roman"/>
                <a:cs typeface="Times New Roman"/>
                <a:sym typeface="Times New Roman"/>
              </a:rPr>
              <a:t>OVERVIEW - NCCAS</a:t>
            </a:r>
          </a:p>
        </p:txBody>
      </p:sp>
      <p:pic>
        <p:nvPicPr>
          <p:cNvPr id="132" name="Shape 132"/>
          <p:cNvPicPr preferRelativeResize="0"/>
          <p:nvPr/>
        </p:nvPicPr>
        <p:blipFill rotWithShape="1">
          <a:blip r:embed="rId3">
            <a:alphaModFix/>
          </a:blip>
          <a:srcRect/>
          <a:stretch/>
        </p:blipFill>
        <p:spPr>
          <a:xfrm>
            <a:off x="277412" y="1184166"/>
            <a:ext cx="5615799" cy="389911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1459</Words>
  <Application>Microsoft Office PowerPoint</Application>
  <PresentationFormat>On-screen Show (4:3)</PresentationFormat>
  <Paragraphs>131</Paragraphs>
  <Slides>38</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PowerPoint Presentation</vt:lpstr>
      <vt:lpstr>Timeline</vt:lpstr>
      <vt:lpstr>PowerPoint Presentation</vt:lpstr>
      <vt:lpstr>OVERVIEW</vt:lpstr>
      <vt:lpstr>OVERVIEW</vt:lpstr>
      <vt:lpstr>PowerPoint Presentation</vt:lpstr>
      <vt:lpstr>OVERVIEW</vt:lpstr>
      <vt:lpstr>OVERVIEW - NCCAS</vt:lpstr>
      <vt:lpstr>OVERVIEW - NCCAS</vt:lpstr>
      <vt:lpstr>OVERVIEW – MT 2016</vt:lpstr>
      <vt:lpstr>OVERVIEW – MT 2016</vt:lpstr>
      <vt:lpstr>OVERVIEW - crosswalk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 in the Modern World</vt:lpstr>
      <vt:lpstr>I choose “C”</vt:lpstr>
      <vt:lpstr>PowerPoint Presentation</vt:lpstr>
      <vt:lpstr>Responding Standards in the Band Room</vt:lpstr>
      <vt:lpstr>Responding Standard 7: Perceive and Analyze Artistic Work </vt:lpstr>
      <vt:lpstr>Responding Standard 7: Perceive and Analyze Artistic Work </vt:lpstr>
      <vt:lpstr>Responding Standard 7: Perceive and Analyze Artistic Work</vt:lpstr>
      <vt:lpstr>Responding Standard #8: Construct meaningful interpretations of artistic work. </vt:lpstr>
      <vt:lpstr>Responding Standard #8: Construct meaningful interpretations of artistic work.  </vt:lpstr>
      <vt:lpstr>Responding Standard #8: Construct meaningful interpretations of artistic work. </vt:lpstr>
      <vt:lpstr>Responding Standard #9: Apply criteria to evaluate artistic work. </vt:lpstr>
      <vt:lpstr>Responding Standard #9: Apply criteria to evaluate artistic work. </vt:lpstr>
      <vt:lpstr>Responding Standard #9: Apply criteria to evaluate artistic work.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dc:title>
  <cp:lastModifiedBy>Steve</cp:lastModifiedBy>
  <cp:revision>6</cp:revision>
  <dcterms:modified xsi:type="dcterms:W3CDTF">2021-02-02T18:52:54Z</dcterms:modified>
</cp:coreProperties>
</file>